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Bree Serif" panose="02000503040000020004" pitchFamily="2" charset="77"/>
      <p:regular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D3B696-73C5-4F7C-83EF-50C0103F36E3}">
  <a:tblStyle styleId="{3BD3B696-73C5-4F7C-83EF-50C0103F36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9c45342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1958cf383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1958cf383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97584a9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97584a9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e9090756a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e9090756a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18e3e21e9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18e3e21e9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1958cf3836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1958cf3836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1958cf38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1958cf38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193c5b328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193c5b328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1958cf383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1958cf383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e9090756a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e9090756a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e909075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1958cf3836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1958cf3836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1958cf3836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1958cf3836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193c5b328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193c5b328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1958cf3836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1958cf3836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1958cf383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1958cf383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e9090756a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e9090756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e9090756a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d91e1f37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e9090756a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e9090756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1958cf3836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1958cf3836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1958cf3836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1958cf3836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1958cf3836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1958cf3836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1958cf3836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1958cf3836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1958cf3836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1958cf3836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460950" y="657625"/>
            <a:ext cx="8222100" cy="93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Bree Serif"/>
                <a:ea typeface="Bree Serif"/>
                <a:cs typeface="Bree Serif"/>
                <a:sym typeface="Bree Serif"/>
              </a:rPr>
              <a:t>Detection with DASS</a:t>
            </a:r>
            <a:endParaRPr>
              <a:latin typeface="Bree Serif"/>
              <a:ea typeface="Bree Serif"/>
              <a:cs typeface="Bree Serif"/>
              <a:sym typeface="Bree Serif"/>
            </a:endParaRPr>
          </a:p>
        </p:txBody>
      </p:sp>
      <p:sp>
        <p:nvSpPr>
          <p:cNvPr id="68" name="Google Shape;68;p13"/>
          <p:cNvSpPr txBox="1">
            <a:spLocks noGrp="1"/>
          </p:cNvSpPr>
          <p:nvPr>
            <p:ph type="subTitle" idx="1"/>
          </p:nvPr>
        </p:nvSpPr>
        <p:spPr>
          <a:xfrm>
            <a:off x="5769750" y="2386075"/>
            <a:ext cx="2544000" cy="105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Twilla Gerling </a:t>
            </a:r>
            <a:endParaRPr/>
          </a:p>
          <a:p>
            <a:pPr marL="0" lvl="0" indent="0" algn="ctr" rtl="0">
              <a:spcBef>
                <a:spcPts val="0"/>
              </a:spcBef>
              <a:spcAft>
                <a:spcPts val="0"/>
              </a:spcAft>
              <a:buNone/>
            </a:pPr>
            <a:r>
              <a:rPr lang="en"/>
              <a:t>&amp; </a:t>
            </a:r>
            <a:endParaRPr/>
          </a:p>
          <a:p>
            <a:pPr marL="0" lvl="0" indent="0" algn="ctr" rtl="0">
              <a:spcBef>
                <a:spcPts val="0"/>
              </a:spcBef>
              <a:spcAft>
                <a:spcPts val="0"/>
              </a:spcAft>
              <a:buNone/>
            </a:pPr>
            <a:r>
              <a:rPr lang="en"/>
              <a:t>Jamie Mortensen</a:t>
            </a:r>
            <a:endParaRPr/>
          </a:p>
        </p:txBody>
      </p:sp>
      <p:pic>
        <p:nvPicPr>
          <p:cNvPr id="69" name="Google Shape;69;p13"/>
          <p:cNvPicPr preferRelativeResize="0"/>
          <p:nvPr/>
        </p:nvPicPr>
        <p:blipFill>
          <a:blip r:embed="rId3">
            <a:alphaModFix/>
          </a:blip>
          <a:stretch>
            <a:fillRect/>
          </a:stretch>
        </p:blipFill>
        <p:spPr>
          <a:xfrm>
            <a:off x="0" y="1993775"/>
            <a:ext cx="4700100" cy="3149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2" descr="Closeup from the side of a hand pushing a knob on an audio mixer"/>
          <p:cNvPicPr preferRelativeResize="0"/>
          <p:nvPr/>
        </p:nvPicPr>
        <p:blipFill rotWithShape="1">
          <a:blip r:embed="rId3">
            <a:alphaModFix/>
          </a:blip>
          <a:srcRect l="7506" r="42247" b="15419"/>
          <a:stretch/>
        </p:blipFill>
        <p:spPr>
          <a:xfrm>
            <a:off x="-9150" y="0"/>
            <a:ext cx="4594499" cy="5143501"/>
          </a:xfrm>
          <a:prstGeom prst="rect">
            <a:avLst/>
          </a:prstGeom>
          <a:noFill/>
          <a:ln>
            <a:noFill/>
          </a:ln>
        </p:spPr>
      </p:pic>
      <p:sp>
        <p:nvSpPr>
          <p:cNvPr id="153" name="Google Shape;153;p22"/>
          <p:cNvSpPr txBox="1">
            <a:spLocks noGrp="1"/>
          </p:cNvSpPr>
          <p:nvPr>
            <p:ph type="title"/>
          </p:nvPr>
        </p:nvSpPr>
        <p:spPr>
          <a:xfrm>
            <a:off x="5868300" y="2799500"/>
            <a:ext cx="2908200" cy="14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The Model</a:t>
            </a:r>
            <a:endParaRPr>
              <a:solidFill>
                <a:schemeClr val="dk1"/>
              </a:solidFill>
            </a:endParaRPr>
          </a:p>
        </p:txBody>
      </p:sp>
      <p:pic>
        <p:nvPicPr>
          <p:cNvPr id="154" name="Google Shape;154;p22"/>
          <p:cNvPicPr preferRelativeResize="0"/>
          <p:nvPr/>
        </p:nvPicPr>
        <p:blipFill>
          <a:blip r:embed="rId4">
            <a:alphaModFix/>
          </a:blip>
          <a:stretch>
            <a:fillRect/>
          </a:stretch>
        </p:blipFill>
        <p:spPr>
          <a:xfrm>
            <a:off x="1185025" y="311475"/>
            <a:ext cx="7662200" cy="4520550"/>
          </a:xfrm>
          <a:prstGeom prst="rect">
            <a:avLst/>
          </a:prstGeom>
          <a:noFill/>
          <a:ln>
            <a:noFill/>
          </a:ln>
        </p:spPr>
      </p:pic>
      <p:sp>
        <p:nvSpPr>
          <p:cNvPr id="155" name="Google Shape;155;p22"/>
          <p:cNvSpPr txBox="1">
            <a:spLocks noGrp="1"/>
          </p:cNvSpPr>
          <p:nvPr>
            <p:ph type="body" idx="2"/>
          </p:nvPr>
        </p:nvSpPr>
        <p:spPr>
          <a:xfrm>
            <a:off x="387300" y="258450"/>
            <a:ext cx="3068700" cy="36951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2400">
                <a:solidFill>
                  <a:schemeClr val="dk1"/>
                </a:solidFill>
              </a:rPr>
              <a:t>The </a:t>
            </a:r>
            <a:br>
              <a:rPr lang="en" sz="2400">
                <a:solidFill>
                  <a:schemeClr val="dk1"/>
                </a:solidFill>
              </a:rPr>
            </a:br>
            <a:r>
              <a:rPr lang="en" sz="2400">
                <a:solidFill>
                  <a:schemeClr val="dk1"/>
                </a:solidFill>
              </a:rPr>
              <a:t>Database </a:t>
            </a:r>
            <a:br>
              <a:rPr lang="en" sz="2400">
                <a:solidFill>
                  <a:schemeClr val="dk1"/>
                </a:solidFill>
              </a:rPr>
            </a:br>
            <a:r>
              <a:rPr lang="en" sz="2400">
                <a:solidFill>
                  <a:schemeClr val="dk1"/>
                </a:solidFill>
              </a:rPr>
              <a:t>Model</a:t>
            </a:r>
            <a:endParaRPr sz="24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3"/>
          <p:cNvPicPr preferRelativeResize="0"/>
          <p:nvPr/>
        </p:nvPicPr>
        <p:blipFill>
          <a:blip r:embed="rId3">
            <a:alphaModFix/>
          </a:blip>
          <a:stretch>
            <a:fillRect/>
          </a:stretch>
        </p:blipFill>
        <p:spPr>
          <a:xfrm>
            <a:off x="0" y="0"/>
            <a:ext cx="4572000" cy="5143500"/>
          </a:xfrm>
          <a:prstGeom prst="rect">
            <a:avLst/>
          </a:prstGeom>
          <a:noFill/>
          <a:ln>
            <a:noFill/>
          </a:ln>
        </p:spPr>
      </p:pic>
      <p:pic>
        <p:nvPicPr>
          <p:cNvPr id="161" name="Google Shape;161;p23"/>
          <p:cNvPicPr preferRelativeResize="0"/>
          <p:nvPr/>
        </p:nvPicPr>
        <p:blipFill>
          <a:blip r:embed="rId4">
            <a:alphaModFix/>
          </a:blip>
          <a:stretch>
            <a:fillRect/>
          </a:stretch>
        </p:blipFill>
        <p:spPr>
          <a:xfrm>
            <a:off x="2953124" y="130700"/>
            <a:ext cx="6078326" cy="1897050"/>
          </a:xfrm>
          <a:prstGeom prst="rect">
            <a:avLst/>
          </a:prstGeom>
          <a:noFill/>
          <a:ln>
            <a:noFill/>
          </a:ln>
        </p:spPr>
      </p:pic>
      <p:sp>
        <p:nvSpPr>
          <p:cNvPr id="162" name="Google Shape;162;p23"/>
          <p:cNvSpPr txBox="1">
            <a:spLocks noGrp="1"/>
          </p:cNvSpPr>
          <p:nvPr>
            <p:ph type="body" idx="2"/>
          </p:nvPr>
        </p:nvSpPr>
        <p:spPr>
          <a:xfrm>
            <a:off x="5628575" y="2745875"/>
            <a:ext cx="2540700" cy="17136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sz="2400"/>
              <a:t>The DASS Scales</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4"/>
          <p:cNvPicPr preferRelativeResize="0"/>
          <p:nvPr/>
        </p:nvPicPr>
        <p:blipFill>
          <a:blip r:embed="rId3">
            <a:alphaModFix/>
          </a:blip>
          <a:stretch>
            <a:fillRect/>
          </a:stretch>
        </p:blipFill>
        <p:spPr>
          <a:xfrm>
            <a:off x="0" y="0"/>
            <a:ext cx="4572000" cy="5143500"/>
          </a:xfrm>
          <a:prstGeom prst="rect">
            <a:avLst/>
          </a:prstGeom>
          <a:noFill/>
          <a:ln>
            <a:noFill/>
          </a:ln>
        </p:spPr>
      </p:pic>
      <p:sp>
        <p:nvSpPr>
          <p:cNvPr id="168" name="Google Shape;168;p24"/>
          <p:cNvSpPr txBox="1">
            <a:spLocks noGrp="1"/>
          </p:cNvSpPr>
          <p:nvPr>
            <p:ph type="body" idx="2"/>
          </p:nvPr>
        </p:nvSpPr>
        <p:spPr>
          <a:xfrm>
            <a:off x="4996550" y="2745875"/>
            <a:ext cx="3708000" cy="17136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sz="2400"/>
              <a:t>The TIPI</a:t>
            </a:r>
            <a:endParaRPr sz="2400"/>
          </a:p>
        </p:txBody>
      </p:sp>
      <p:pic>
        <p:nvPicPr>
          <p:cNvPr id="169" name="Google Shape;169;p24"/>
          <p:cNvPicPr preferRelativeResize="0"/>
          <p:nvPr/>
        </p:nvPicPr>
        <p:blipFill>
          <a:blip r:embed="rId4">
            <a:alphaModFix/>
          </a:blip>
          <a:stretch>
            <a:fillRect/>
          </a:stretch>
        </p:blipFill>
        <p:spPr>
          <a:xfrm>
            <a:off x="3401800" y="254150"/>
            <a:ext cx="3571875" cy="2419350"/>
          </a:xfrm>
          <a:prstGeom prst="rect">
            <a:avLst/>
          </a:prstGeom>
          <a:noFill/>
          <a:ln>
            <a:noFill/>
          </a:ln>
        </p:spPr>
      </p:pic>
      <p:pic>
        <p:nvPicPr>
          <p:cNvPr id="170" name="Google Shape;170;p24"/>
          <p:cNvPicPr preferRelativeResize="0"/>
          <p:nvPr/>
        </p:nvPicPr>
        <p:blipFill>
          <a:blip r:embed="rId5">
            <a:alphaModFix/>
          </a:blip>
          <a:stretch>
            <a:fillRect/>
          </a:stretch>
        </p:blipFill>
        <p:spPr>
          <a:xfrm>
            <a:off x="4572000" y="3317625"/>
            <a:ext cx="1888150" cy="14026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Process</a:t>
            </a:r>
            <a:endParaRPr/>
          </a:p>
          <a:p>
            <a:pPr marL="0" lvl="0" indent="0" algn="l" rtl="0">
              <a:spcBef>
                <a:spcPts val="400"/>
              </a:spcBef>
              <a:spcAft>
                <a:spcPts val="400"/>
              </a:spcAft>
              <a:buNone/>
            </a:pPr>
            <a:r>
              <a:rPr lang="en" sz="1600" i="1"/>
              <a:t>Developing a Supervised Machine Learning Model</a:t>
            </a:r>
            <a:endParaRPr sz="1600" i="1"/>
          </a:p>
        </p:txBody>
      </p:sp>
      <p:cxnSp>
        <p:nvCxnSpPr>
          <p:cNvPr id="176" name="Google Shape;176;p25"/>
          <p:cNvCxnSpPr/>
          <p:nvPr/>
        </p:nvCxnSpPr>
        <p:spPr>
          <a:xfrm rot="10800000">
            <a:off x="680050" y="2152465"/>
            <a:ext cx="0" cy="837900"/>
          </a:xfrm>
          <a:prstGeom prst="straightConnector1">
            <a:avLst/>
          </a:prstGeom>
          <a:noFill/>
          <a:ln w="9525" cap="flat" cmpd="sng">
            <a:solidFill>
              <a:schemeClr val="dk2"/>
            </a:solidFill>
            <a:prstDash val="solid"/>
            <a:round/>
            <a:headEnd type="none" w="med" len="med"/>
            <a:tailEnd type="oval" w="med" len="med"/>
          </a:ln>
        </p:spPr>
      </p:cxnSp>
      <p:sp>
        <p:nvSpPr>
          <p:cNvPr id="177" name="Google Shape;177;p25"/>
          <p:cNvSpPr txBox="1">
            <a:spLocks noGrp="1"/>
          </p:cNvSpPr>
          <p:nvPr>
            <p:ph type="title"/>
          </p:nvPr>
        </p:nvSpPr>
        <p:spPr>
          <a:xfrm>
            <a:off x="750050" y="1705900"/>
            <a:ext cx="1768200" cy="57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rPr>
              <a:t>Dimensionality Reduction</a:t>
            </a:r>
            <a:endParaRPr sz="1800">
              <a:solidFill>
                <a:schemeClr val="dk1"/>
              </a:solidFill>
            </a:endParaRPr>
          </a:p>
        </p:txBody>
      </p:sp>
      <p:sp>
        <p:nvSpPr>
          <p:cNvPr id="178" name="Google Shape;178;p25"/>
          <p:cNvSpPr txBox="1">
            <a:spLocks noGrp="1"/>
          </p:cNvSpPr>
          <p:nvPr>
            <p:ph type="body" idx="1"/>
          </p:nvPr>
        </p:nvSpPr>
        <p:spPr>
          <a:xfrm>
            <a:off x="750051" y="2211025"/>
            <a:ext cx="16356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2"/>
                </a:solidFill>
              </a:rPr>
              <a:t>Use Principal Component Analysis (PCA)</a:t>
            </a:r>
            <a:endParaRPr sz="1200">
              <a:solidFill>
                <a:schemeClr val="dk2"/>
              </a:solidFill>
            </a:endParaRPr>
          </a:p>
        </p:txBody>
      </p:sp>
      <p:cxnSp>
        <p:nvCxnSpPr>
          <p:cNvPr id="179" name="Google Shape;179;p25"/>
          <p:cNvCxnSpPr/>
          <p:nvPr/>
        </p:nvCxnSpPr>
        <p:spPr>
          <a:xfrm>
            <a:off x="2114150" y="3375004"/>
            <a:ext cx="0" cy="837900"/>
          </a:xfrm>
          <a:prstGeom prst="straightConnector1">
            <a:avLst/>
          </a:prstGeom>
          <a:noFill/>
          <a:ln w="9525" cap="flat" cmpd="sng">
            <a:solidFill>
              <a:schemeClr val="dk2"/>
            </a:solidFill>
            <a:prstDash val="solid"/>
            <a:round/>
            <a:headEnd type="none" w="med" len="med"/>
            <a:tailEnd type="oval" w="med" len="med"/>
          </a:ln>
        </p:spPr>
      </p:cxnSp>
      <p:sp>
        <p:nvSpPr>
          <p:cNvPr id="180" name="Google Shape;180;p25"/>
          <p:cNvSpPr txBox="1">
            <a:spLocks noGrp="1"/>
          </p:cNvSpPr>
          <p:nvPr>
            <p:ph type="title"/>
          </p:nvPr>
        </p:nvSpPr>
        <p:spPr>
          <a:xfrm>
            <a:off x="2161200" y="3442800"/>
            <a:ext cx="1635600" cy="52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rPr>
              <a:t>Oversampling</a:t>
            </a: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181" name="Google Shape;181;p25"/>
          <p:cNvSpPr txBox="1">
            <a:spLocks noGrp="1"/>
          </p:cNvSpPr>
          <p:nvPr>
            <p:ph type="body" idx="1"/>
          </p:nvPr>
        </p:nvSpPr>
        <p:spPr>
          <a:xfrm>
            <a:off x="2161212" y="3682242"/>
            <a:ext cx="1814100" cy="5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rPr>
              <a:t>Balance the data using </a:t>
            </a:r>
            <a:r>
              <a:rPr lang="en" sz="1150">
                <a:solidFill>
                  <a:srgbClr val="555555"/>
                </a:solidFill>
                <a:highlight>
                  <a:srgbClr val="FFFFFF"/>
                </a:highlight>
                <a:latin typeface="Arial"/>
                <a:ea typeface="Arial"/>
                <a:cs typeface="Arial"/>
                <a:sym typeface="Arial"/>
              </a:rPr>
              <a:t>Synthetic Minority Oversampling Technique (SMOTE)</a:t>
            </a:r>
            <a:endParaRPr sz="1200">
              <a:solidFill>
                <a:schemeClr val="dk2"/>
              </a:solidFill>
            </a:endParaRPr>
          </a:p>
          <a:p>
            <a:pPr marL="0" lvl="0" indent="0" algn="l" rtl="0">
              <a:spcBef>
                <a:spcPts val="1600"/>
              </a:spcBef>
              <a:spcAft>
                <a:spcPts val="1600"/>
              </a:spcAft>
              <a:buNone/>
            </a:pPr>
            <a:endParaRPr sz="1200">
              <a:solidFill>
                <a:schemeClr val="dk2"/>
              </a:solidFill>
            </a:endParaRPr>
          </a:p>
        </p:txBody>
      </p:sp>
      <p:cxnSp>
        <p:nvCxnSpPr>
          <p:cNvPr id="182" name="Google Shape;182;p25"/>
          <p:cNvCxnSpPr/>
          <p:nvPr/>
        </p:nvCxnSpPr>
        <p:spPr>
          <a:xfrm rot="10800000">
            <a:off x="4232825" y="2145365"/>
            <a:ext cx="0" cy="837900"/>
          </a:xfrm>
          <a:prstGeom prst="straightConnector1">
            <a:avLst/>
          </a:prstGeom>
          <a:noFill/>
          <a:ln w="9525" cap="flat" cmpd="sng">
            <a:solidFill>
              <a:schemeClr val="dk2"/>
            </a:solidFill>
            <a:prstDash val="solid"/>
            <a:round/>
            <a:headEnd type="none" w="med" len="med"/>
            <a:tailEnd type="oval" w="med" len="med"/>
          </a:ln>
        </p:spPr>
      </p:cxnSp>
      <p:sp>
        <p:nvSpPr>
          <p:cNvPr id="183" name="Google Shape;183;p25"/>
          <p:cNvSpPr txBox="1">
            <a:spLocks noGrp="1"/>
          </p:cNvSpPr>
          <p:nvPr>
            <p:ph type="title"/>
          </p:nvPr>
        </p:nvSpPr>
        <p:spPr>
          <a:xfrm>
            <a:off x="4302825" y="1705900"/>
            <a:ext cx="1635600" cy="57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rPr>
              <a:t>Ensemble Learning</a:t>
            </a:r>
            <a:endParaRPr sz="1800">
              <a:solidFill>
                <a:schemeClr val="dk1"/>
              </a:solidFill>
            </a:endParaRPr>
          </a:p>
        </p:txBody>
      </p:sp>
      <p:sp>
        <p:nvSpPr>
          <p:cNvPr id="184" name="Google Shape;184;p25"/>
          <p:cNvSpPr txBox="1">
            <a:spLocks noGrp="1"/>
          </p:cNvSpPr>
          <p:nvPr>
            <p:ph type="body" idx="1"/>
          </p:nvPr>
        </p:nvSpPr>
        <p:spPr>
          <a:xfrm>
            <a:off x="4302825" y="2211025"/>
            <a:ext cx="22518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2"/>
                </a:solidFill>
              </a:rPr>
              <a:t>Use Random Forest Classifier, K Neighbors Classifier, and a Voting Classifier</a:t>
            </a:r>
            <a:endParaRPr sz="1200">
              <a:solidFill>
                <a:schemeClr val="dk2"/>
              </a:solidFill>
            </a:endParaRPr>
          </a:p>
        </p:txBody>
      </p:sp>
      <p:cxnSp>
        <p:nvCxnSpPr>
          <p:cNvPr id="185" name="Google Shape;185;p25"/>
          <p:cNvCxnSpPr/>
          <p:nvPr/>
        </p:nvCxnSpPr>
        <p:spPr>
          <a:xfrm>
            <a:off x="4957475" y="3375021"/>
            <a:ext cx="0" cy="837900"/>
          </a:xfrm>
          <a:prstGeom prst="straightConnector1">
            <a:avLst/>
          </a:prstGeom>
          <a:noFill/>
          <a:ln w="9525" cap="flat" cmpd="sng">
            <a:solidFill>
              <a:schemeClr val="dk2"/>
            </a:solidFill>
            <a:prstDash val="solid"/>
            <a:round/>
            <a:headEnd type="none" w="med" len="med"/>
            <a:tailEnd type="oval" w="med" len="med"/>
          </a:ln>
        </p:spPr>
      </p:cxnSp>
      <p:sp>
        <p:nvSpPr>
          <p:cNvPr id="186" name="Google Shape;186;p25"/>
          <p:cNvSpPr txBox="1">
            <a:spLocks noGrp="1"/>
          </p:cNvSpPr>
          <p:nvPr>
            <p:ph type="title"/>
          </p:nvPr>
        </p:nvSpPr>
        <p:spPr>
          <a:xfrm>
            <a:off x="5004525" y="3375000"/>
            <a:ext cx="1941900" cy="52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rPr>
              <a:t>Cross-Validation</a:t>
            </a:r>
            <a:endParaRPr sz="1800">
              <a:solidFill>
                <a:schemeClr val="dk1"/>
              </a:solidFill>
            </a:endParaRPr>
          </a:p>
        </p:txBody>
      </p:sp>
      <p:sp>
        <p:nvSpPr>
          <p:cNvPr id="187" name="Google Shape;187;p25"/>
          <p:cNvSpPr txBox="1">
            <a:spLocks noGrp="1"/>
          </p:cNvSpPr>
          <p:nvPr>
            <p:ph type="body" idx="1"/>
          </p:nvPr>
        </p:nvSpPr>
        <p:spPr>
          <a:xfrm>
            <a:off x="5068437" y="3682242"/>
            <a:ext cx="18141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2"/>
                </a:solidFill>
              </a:rPr>
              <a:t>Use GridSearchCV to cross-validate while tuning parameters (10 folds)</a:t>
            </a:r>
            <a:endParaRPr sz="1200">
              <a:solidFill>
                <a:schemeClr val="dk2"/>
              </a:solidFill>
            </a:endParaRPr>
          </a:p>
        </p:txBody>
      </p:sp>
      <p:cxnSp>
        <p:nvCxnSpPr>
          <p:cNvPr id="188" name="Google Shape;188;p25"/>
          <p:cNvCxnSpPr/>
          <p:nvPr/>
        </p:nvCxnSpPr>
        <p:spPr>
          <a:xfrm rot="10800000">
            <a:off x="7080781" y="2145365"/>
            <a:ext cx="0" cy="837900"/>
          </a:xfrm>
          <a:prstGeom prst="straightConnector1">
            <a:avLst/>
          </a:prstGeom>
          <a:noFill/>
          <a:ln w="9525" cap="flat" cmpd="sng">
            <a:solidFill>
              <a:schemeClr val="dk2"/>
            </a:solidFill>
            <a:prstDash val="solid"/>
            <a:round/>
            <a:headEnd type="none" w="med" len="med"/>
            <a:tailEnd type="oval" w="med" len="med"/>
          </a:ln>
        </p:spPr>
      </p:cxnSp>
      <p:sp>
        <p:nvSpPr>
          <p:cNvPr id="189" name="Google Shape;189;p25"/>
          <p:cNvSpPr txBox="1">
            <a:spLocks noGrp="1"/>
          </p:cNvSpPr>
          <p:nvPr>
            <p:ph type="title"/>
          </p:nvPr>
        </p:nvSpPr>
        <p:spPr>
          <a:xfrm>
            <a:off x="7127825" y="1735000"/>
            <a:ext cx="1261500" cy="52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rPr>
              <a:t>Parameter Tuning</a:t>
            </a:r>
            <a:endParaRPr sz="1800">
              <a:solidFill>
                <a:schemeClr val="dk1"/>
              </a:solidFill>
            </a:endParaRPr>
          </a:p>
        </p:txBody>
      </p:sp>
      <p:sp>
        <p:nvSpPr>
          <p:cNvPr id="190" name="Google Shape;190;p25"/>
          <p:cNvSpPr txBox="1">
            <a:spLocks noGrp="1"/>
          </p:cNvSpPr>
          <p:nvPr>
            <p:ph type="body" idx="1"/>
          </p:nvPr>
        </p:nvSpPr>
        <p:spPr>
          <a:xfrm>
            <a:off x="7127837" y="2330037"/>
            <a:ext cx="18141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2"/>
                </a:solidFill>
              </a:rPr>
              <a:t>Use GridSearchCV to optimize parameters</a:t>
            </a:r>
            <a:endParaRPr sz="1200">
              <a:solidFill>
                <a:schemeClr val="dk2"/>
              </a:solidFill>
            </a:endParaRPr>
          </a:p>
        </p:txBody>
      </p:sp>
      <p:graphicFrame>
        <p:nvGraphicFramePr>
          <p:cNvPr id="191" name="Google Shape;191;p25"/>
          <p:cNvGraphicFramePr/>
          <p:nvPr/>
        </p:nvGraphicFramePr>
        <p:xfrm>
          <a:off x="323100" y="2983265"/>
          <a:ext cx="8522700" cy="396210"/>
        </p:xfrm>
        <a:graphic>
          <a:graphicData uri="http://schemas.openxmlformats.org/drawingml/2006/table">
            <a:tbl>
              <a:tblPr>
                <a:noFill/>
                <a:tableStyleId>{3BD3B696-73C5-4F7C-83EF-50C0103F36E3}</a:tableStyleId>
              </a:tblPr>
              <a:tblGrid>
                <a:gridCol w="710225">
                  <a:extLst>
                    <a:ext uri="{9D8B030D-6E8A-4147-A177-3AD203B41FA5}">
                      <a16:colId xmlns:a16="http://schemas.microsoft.com/office/drawing/2014/main" val="20000"/>
                    </a:ext>
                  </a:extLst>
                </a:gridCol>
                <a:gridCol w="710225">
                  <a:extLst>
                    <a:ext uri="{9D8B030D-6E8A-4147-A177-3AD203B41FA5}">
                      <a16:colId xmlns:a16="http://schemas.microsoft.com/office/drawing/2014/main" val="20001"/>
                    </a:ext>
                  </a:extLst>
                </a:gridCol>
                <a:gridCol w="710225">
                  <a:extLst>
                    <a:ext uri="{9D8B030D-6E8A-4147-A177-3AD203B41FA5}">
                      <a16:colId xmlns:a16="http://schemas.microsoft.com/office/drawing/2014/main" val="20002"/>
                    </a:ext>
                  </a:extLst>
                </a:gridCol>
                <a:gridCol w="710225">
                  <a:extLst>
                    <a:ext uri="{9D8B030D-6E8A-4147-A177-3AD203B41FA5}">
                      <a16:colId xmlns:a16="http://schemas.microsoft.com/office/drawing/2014/main" val="20003"/>
                    </a:ext>
                  </a:extLst>
                </a:gridCol>
                <a:gridCol w="710225">
                  <a:extLst>
                    <a:ext uri="{9D8B030D-6E8A-4147-A177-3AD203B41FA5}">
                      <a16:colId xmlns:a16="http://schemas.microsoft.com/office/drawing/2014/main" val="20004"/>
                    </a:ext>
                  </a:extLst>
                </a:gridCol>
                <a:gridCol w="710225">
                  <a:extLst>
                    <a:ext uri="{9D8B030D-6E8A-4147-A177-3AD203B41FA5}">
                      <a16:colId xmlns:a16="http://schemas.microsoft.com/office/drawing/2014/main" val="20005"/>
                    </a:ext>
                  </a:extLst>
                </a:gridCol>
                <a:gridCol w="710225">
                  <a:extLst>
                    <a:ext uri="{9D8B030D-6E8A-4147-A177-3AD203B41FA5}">
                      <a16:colId xmlns:a16="http://schemas.microsoft.com/office/drawing/2014/main" val="20006"/>
                    </a:ext>
                  </a:extLst>
                </a:gridCol>
                <a:gridCol w="710225">
                  <a:extLst>
                    <a:ext uri="{9D8B030D-6E8A-4147-A177-3AD203B41FA5}">
                      <a16:colId xmlns:a16="http://schemas.microsoft.com/office/drawing/2014/main" val="20007"/>
                    </a:ext>
                  </a:extLst>
                </a:gridCol>
                <a:gridCol w="710225">
                  <a:extLst>
                    <a:ext uri="{9D8B030D-6E8A-4147-A177-3AD203B41FA5}">
                      <a16:colId xmlns:a16="http://schemas.microsoft.com/office/drawing/2014/main" val="20008"/>
                    </a:ext>
                  </a:extLst>
                </a:gridCol>
                <a:gridCol w="710225">
                  <a:extLst>
                    <a:ext uri="{9D8B030D-6E8A-4147-A177-3AD203B41FA5}">
                      <a16:colId xmlns:a16="http://schemas.microsoft.com/office/drawing/2014/main" val="20009"/>
                    </a:ext>
                  </a:extLst>
                </a:gridCol>
                <a:gridCol w="710225">
                  <a:extLst>
                    <a:ext uri="{9D8B030D-6E8A-4147-A177-3AD203B41FA5}">
                      <a16:colId xmlns:a16="http://schemas.microsoft.com/office/drawing/2014/main" val="20010"/>
                    </a:ext>
                  </a:extLst>
                </a:gridCol>
                <a:gridCol w="710225">
                  <a:extLst>
                    <a:ext uri="{9D8B030D-6E8A-4147-A177-3AD203B41FA5}">
                      <a16:colId xmlns:a16="http://schemas.microsoft.com/office/drawing/2014/main" val="20011"/>
                    </a:ext>
                  </a:extLst>
                </a:gridCol>
              </a:tblGrid>
              <a:tr h="381000">
                <a:tc>
                  <a:txBody>
                    <a:bodyPr/>
                    <a:lstStyle/>
                    <a:p>
                      <a:pPr marL="0" lvl="0" indent="0" algn="ctr" rtl="0">
                        <a:spcBef>
                          <a:spcPts val="0"/>
                        </a:spcBef>
                        <a:spcAft>
                          <a:spcPts val="0"/>
                        </a:spcAft>
                        <a:buNone/>
                      </a:pP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6"/>
          <p:cNvSpPr txBox="1">
            <a:spLocks noGrp="1"/>
          </p:cNvSpPr>
          <p:nvPr>
            <p:ph type="title"/>
          </p:nvPr>
        </p:nvSpPr>
        <p:spPr>
          <a:xfrm>
            <a:off x="102075" y="159900"/>
            <a:ext cx="3180300" cy="12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Dimensionality Reduction</a:t>
            </a:r>
            <a:endParaRPr/>
          </a:p>
        </p:txBody>
      </p:sp>
      <p:sp>
        <p:nvSpPr>
          <p:cNvPr id="197" name="Google Shape;197;p26"/>
          <p:cNvSpPr txBox="1">
            <a:spLocks noGrp="1"/>
          </p:cNvSpPr>
          <p:nvPr>
            <p:ph type="body" idx="1"/>
          </p:nvPr>
        </p:nvSpPr>
        <p:spPr>
          <a:xfrm>
            <a:off x="281475" y="1919075"/>
            <a:ext cx="30009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Strong multicollinearity among 42 questions</a:t>
            </a:r>
            <a:br>
              <a:rPr lang="en"/>
            </a:br>
            <a:endParaRPr/>
          </a:p>
          <a:p>
            <a:pPr marL="457200" lvl="0" indent="-342900" algn="l" rtl="0">
              <a:spcBef>
                <a:spcPts val="0"/>
              </a:spcBef>
              <a:spcAft>
                <a:spcPts val="0"/>
              </a:spcAft>
              <a:buSzPts val="1800"/>
              <a:buChar char="●"/>
            </a:pPr>
            <a:r>
              <a:rPr lang="en"/>
              <a:t>No correlations to be wary of here</a:t>
            </a:r>
            <a:br>
              <a:rPr lang="en"/>
            </a:br>
            <a:endParaRPr/>
          </a:p>
          <a:p>
            <a:pPr marL="457200" lvl="0" indent="-342900" algn="l" rtl="0">
              <a:spcBef>
                <a:spcPts val="0"/>
              </a:spcBef>
              <a:spcAft>
                <a:spcPts val="0"/>
              </a:spcAft>
              <a:buSzPts val="1800"/>
              <a:buChar char="●"/>
            </a:pPr>
            <a:r>
              <a:rPr lang="en"/>
              <a:t>Ran PCA to confirm</a:t>
            </a:r>
            <a:endParaRPr/>
          </a:p>
        </p:txBody>
      </p:sp>
      <p:pic>
        <p:nvPicPr>
          <p:cNvPr id="198" name="Google Shape;198;p26"/>
          <p:cNvPicPr preferRelativeResize="0"/>
          <p:nvPr/>
        </p:nvPicPr>
        <p:blipFill>
          <a:blip r:embed="rId3">
            <a:alphaModFix/>
          </a:blip>
          <a:stretch>
            <a:fillRect/>
          </a:stretch>
        </p:blipFill>
        <p:spPr>
          <a:xfrm>
            <a:off x="3452750" y="-56800"/>
            <a:ext cx="5081904" cy="5200300"/>
          </a:xfrm>
          <a:prstGeom prst="rect">
            <a:avLst/>
          </a:prstGeom>
          <a:noFill/>
          <a:ln>
            <a:noFill/>
          </a:ln>
        </p:spPr>
      </p:pic>
      <p:pic>
        <p:nvPicPr>
          <p:cNvPr id="199" name="Google Shape;199;p26"/>
          <p:cNvPicPr preferRelativeResize="0"/>
          <p:nvPr/>
        </p:nvPicPr>
        <p:blipFill>
          <a:blip r:embed="rId4">
            <a:alphaModFix/>
          </a:blip>
          <a:stretch>
            <a:fillRect/>
          </a:stretch>
        </p:blipFill>
        <p:spPr>
          <a:xfrm>
            <a:off x="8534650" y="-28400"/>
            <a:ext cx="609350" cy="5200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xfrm>
            <a:off x="102075" y="159900"/>
            <a:ext cx="3180300" cy="127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Dimensionality Reduction</a:t>
            </a:r>
            <a:endParaRPr/>
          </a:p>
        </p:txBody>
      </p:sp>
      <p:pic>
        <p:nvPicPr>
          <p:cNvPr id="205" name="Google Shape;205;p27"/>
          <p:cNvPicPr preferRelativeResize="0"/>
          <p:nvPr/>
        </p:nvPicPr>
        <p:blipFill>
          <a:blip r:embed="rId3">
            <a:alphaModFix/>
          </a:blip>
          <a:stretch>
            <a:fillRect/>
          </a:stretch>
        </p:blipFill>
        <p:spPr>
          <a:xfrm>
            <a:off x="8534650" y="-28400"/>
            <a:ext cx="609350" cy="5200300"/>
          </a:xfrm>
          <a:prstGeom prst="rect">
            <a:avLst/>
          </a:prstGeom>
          <a:noFill/>
          <a:ln>
            <a:noFill/>
          </a:ln>
        </p:spPr>
      </p:pic>
      <p:pic>
        <p:nvPicPr>
          <p:cNvPr id="206" name="Google Shape;206;p27"/>
          <p:cNvPicPr preferRelativeResize="0"/>
          <p:nvPr/>
        </p:nvPicPr>
        <p:blipFill>
          <a:blip r:embed="rId4">
            <a:alphaModFix/>
          </a:blip>
          <a:stretch>
            <a:fillRect/>
          </a:stretch>
        </p:blipFill>
        <p:spPr>
          <a:xfrm>
            <a:off x="0" y="1713950"/>
            <a:ext cx="8534650" cy="3365925"/>
          </a:xfrm>
          <a:prstGeom prst="rect">
            <a:avLst/>
          </a:prstGeom>
          <a:noFill/>
          <a:ln>
            <a:noFill/>
          </a:ln>
        </p:spPr>
      </p:pic>
      <p:sp>
        <p:nvSpPr>
          <p:cNvPr id="207" name="Google Shape;207;p27"/>
          <p:cNvSpPr txBox="1"/>
          <p:nvPr/>
        </p:nvSpPr>
        <p:spPr>
          <a:xfrm>
            <a:off x="4464775" y="335400"/>
            <a:ext cx="3180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1"/>
                </a:solidFill>
                <a:latin typeface="Roboto"/>
                <a:ea typeface="Roboto"/>
                <a:cs typeface="Roboto"/>
                <a:sym typeface="Roboto"/>
              </a:rPr>
              <a:t>tipi4 - </a:t>
            </a:r>
            <a:r>
              <a:rPr lang="en" sz="1600" b="1">
                <a:solidFill>
                  <a:schemeClr val="lt1"/>
                </a:solidFill>
              </a:rPr>
              <a:t>Anxious, easily upset</a:t>
            </a:r>
            <a:endParaRPr sz="1600" b="1">
              <a:solidFill>
                <a:schemeClr val="lt1"/>
              </a:solidFill>
            </a:endParaRPr>
          </a:p>
          <a:p>
            <a:pPr marL="0" lvl="0" indent="0" algn="l" rtl="0">
              <a:spcBef>
                <a:spcPts val="0"/>
              </a:spcBef>
              <a:spcAft>
                <a:spcPts val="0"/>
              </a:spcAft>
              <a:buNone/>
            </a:pPr>
            <a:endParaRPr sz="1600" b="1">
              <a:solidFill>
                <a:schemeClr val="lt1"/>
              </a:solidFill>
            </a:endParaRPr>
          </a:p>
          <a:p>
            <a:pPr marL="0" lvl="0" indent="0" algn="l" rtl="0">
              <a:spcBef>
                <a:spcPts val="0"/>
              </a:spcBef>
              <a:spcAft>
                <a:spcPts val="0"/>
              </a:spcAft>
              <a:buNone/>
            </a:pPr>
            <a:r>
              <a:rPr lang="en" sz="1600" b="1">
                <a:solidFill>
                  <a:schemeClr val="lt1"/>
                </a:solidFill>
              </a:rPr>
              <a:t>tipi9 - Calm, emotionally stable</a:t>
            </a:r>
            <a:endParaRPr sz="1600" b="1">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8"/>
          <p:cNvSpPr txBox="1">
            <a:spLocks noGrp="1"/>
          </p:cNvSpPr>
          <p:nvPr>
            <p:ph type="title"/>
          </p:nvPr>
        </p:nvSpPr>
        <p:spPr>
          <a:xfrm>
            <a:off x="102075" y="159900"/>
            <a:ext cx="3180300" cy="150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Principal Component Analysis</a:t>
            </a:r>
            <a:endParaRPr/>
          </a:p>
        </p:txBody>
      </p:sp>
      <p:sp>
        <p:nvSpPr>
          <p:cNvPr id="213" name="Google Shape;213;p28"/>
          <p:cNvSpPr txBox="1"/>
          <p:nvPr/>
        </p:nvSpPr>
        <p:spPr>
          <a:xfrm>
            <a:off x="0" y="4528250"/>
            <a:ext cx="198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3"/>
                </a:solidFill>
                <a:latin typeface="Roboto"/>
                <a:ea typeface="Roboto"/>
                <a:cs typeface="Roboto"/>
                <a:sym typeface="Roboto"/>
              </a:rPr>
              <a:t>    </a:t>
            </a:r>
            <a:r>
              <a:rPr lang="en" b="1">
                <a:solidFill>
                  <a:schemeClr val="dk1"/>
                </a:solidFill>
                <a:latin typeface="Roboto"/>
                <a:ea typeface="Roboto"/>
                <a:cs typeface="Roboto"/>
                <a:sym typeface="Roboto"/>
              </a:rPr>
              <a:t>Severe Depression</a:t>
            </a:r>
            <a:endParaRPr b="1">
              <a:solidFill>
                <a:schemeClr val="dk1"/>
              </a:solidFill>
              <a:latin typeface="Roboto"/>
              <a:ea typeface="Roboto"/>
              <a:cs typeface="Roboto"/>
              <a:sym typeface="Roboto"/>
            </a:endParaRPr>
          </a:p>
        </p:txBody>
      </p:sp>
      <p:sp>
        <p:nvSpPr>
          <p:cNvPr id="214" name="Google Shape;214;p28"/>
          <p:cNvSpPr txBox="1"/>
          <p:nvPr/>
        </p:nvSpPr>
        <p:spPr>
          <a:xfrm>
            <a:off x="3034225" y="4528250"/>
            <a:ext cx="198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3"/>
                </a:solidFill>
                <a:latin typeface="Roboto"/>
                <a:ea typeface="Roboto"/>
                <a:cs typeface="Roboto"/>
                <a:sym typeface="Roboto"/>
              </a:rPr>
              <a:t>   </a:t>
            </a:r>
            <a:r>
              <a:rPr lang="en" b="1">
                <a:solidFill>
                  <a:schemeClr val="dk1"/>
                </a:solidFill>
                <a:latin typeface="Roboto"/>
                <a:ea typeface="Roboto"/>
                <a:cs typeface="Roboto"/>
                <a:sym typeface="Roboto"/>
              </a:rPr>
              <a:t>Severe Anxiety</a:t>
            </a:r>
            <a:endParaRPr b="1">
              <a:solidFill>
                <a:schemeClr val="dk1"/>
              </a:solidFill>
              <a:latin typeface="Roboto"/>
              <a:ea typeface="Roboto"/>
              <a:cs typeface="Roboto"/>
              <a:sym typeface="Roboto"/>
            </a:endParaRPr>
          </a:p>
        </p:txBody>
      </p:sp>
      <p:sp>
        <p:nvSpPr>
          <p:cNvPr id="215" name="Google Shape;215;p28"/>
          <p:cNvSpPr txBox="1"/>
          <p:nvPr/>
        </p:nvSpPr>
        <p:spPr>
          <a:xfrm>
            <a:off x="5966375" y="4528250"/>
            <a:ext cx="198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3"/>
                </a:solidFill>
                <a:latin typeface="Roboto"/>
                <a:ea typeface="Roboto"/>
                <a:cs typeface="Roboto"/>
                <a:sym typeface="Roboto"/>
              </a:rPr>
              <a:t>  </a:t>
            </a:r>
            <a:r>
              <a:rPr lang="en" b="1">
                <a:solidFill>
                  <a:schemeClr val="dk1"/>
                </a:solidFill>
                <a:latin typeface="Roboto"/>
                <a:ea typeface="Roboto"/>
                <a:cs typeface="Roboto"/>
                <a:sym typeface="Roboto"/>
              </a:rPr>
              <a:t>Severe Stress</a:t>
            </a:r>
            <a:endParaRPr b="1">
              <a:solidFill>
                <a:schemeClr val="dk1"/>
              </a:solidFill>
              <a:latin typeface="Roboto"/>
              <a:ea typeface="Roboto"/>
              <a:cs typeface="Roboto"/>
              <a:sym typeface="Roboto"/>
            </a:endParaRPr>
          </a:p>
        </p:txBody>
      </p:sp>
      <p:sp>
        <p:nvSpPr>
          <p:cNvPr id="216" name="Google Shape;216;p28"/>
          <p:cNvSpPr txBox="1"/>
          <p:nvPr/>
        </p:nvSpPr>
        <p:spPr>
          <a:xfrm>
            <a:off x="1096450" y="4181925"/>
            <a:ext cx="210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 </a:t>
            </a:r>
            <a:r>
              <a:rPr lang="en" b="1">
                <a:solidFill>
                  <a:schemeClr val="accent3"/>
                </a:solidFill>
                <a:latin typeface="Roboto"/>
                <a:ea typeface="Roboto"/>
                <a:cs typeface="Roboto"/>
                <a:sym typeface="Roboto"/>
              </a:rPr>
              <a:t>No Severe Depression</a:t>
            </a:r>
            <a:endParaRPr b="1">
              <a:solidFill>
                <a:schemeClr val="accent3"/>
              </a:solidFill>
              <a:latin typeface="Roboto"/>
              <a:ea typeface="Roboto"/>
              <a:cs typeface="Roboto"/>
              <a:sym typeface="Roboto"/>
            </a:endParaRPr>
          </a:p>
        </p:txBody>
      </p:sp>
      <p:sp>
        <p:nvSpPr>
          <p:cNvPr id="217" name="Google Shape;217;p28"/>
          <p:cNvSpPr txBox="1"/>
          <p:nvPr/>
        </p:nvSpPr>
        <p:spPr>
          <a:xfrm>
            <a:off x="4296075" y="4128050"/>
            <a:ext cx="167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3"/>
                </a:solidFill>
                <a:latin typeface="Roboto"/>
                <a:ea typeface="Roboto"/>
                <a:cs typeface="Roboto"/>
                <a:sym typeface="Roboto"/>
              </a:rPr>
              <a:t>No Severe Anxiety</a:t>
            </a:r>
            <a:endParaRPr b="1">
              <a:solidFill>
                <a:schemeClr val="accent3"/>
              </a:solidFill>
              <a:latin typeface="Roboto"/>
              <a:ea typeface="Roboto"/>
              <a:cs typeface="Roboto"/>
              <a:sym typeface="Roboto"/>
            </a:endParaRPr>
          </a:p>
        </p:txBody>
      </p:sp>
      <p:sp>
        <p:nvSpPr>
          <p:cNvPr id="218" name="Google Shape;218;p28"/>
          <p:cNvSpPr txBox="1"/>
          <p:nvPr/>
        </p:nvSpPr>
        <p:spPr>
          <a:xfrm>
            <a:off x="7273375" y="4128050"/>
            <a:ext cx="173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 </a:t>
            </a:r>
            <a:r>
              <a:rPr lang="en" b="1">
                <a:solidFill>
                  <a:schemeClr val="accent3"/>
                </a:solidFill>
                <a:latin typeface="Roboto"/>
                <a:ea typeface="Roboto"/>
                <a:cs typeface="Roboto"/>
                <a:sym typeface="Roboto"/>
              </a:rPr>
              <a:t>No Severe Stress</a:t>
            </a:r>
            <a:endParaRPr b="1">
              <a:solidFill>
                <a:schemeClr val="accent3"/>
              </a:solidFill>
              <a:latin typeface="Roboto"/>
              <a:ea typeface="Roboto"/>
              <a:cs typeface="Roboto"/>
              <a:sym typeface="Roboto"/>
            </a:endParaRPr>
          </a:p>
        </p:txBody>
      </p:sp>
      <p:pic>
        <p:nvPicPr>
          <p:cNvPr id="219" name="Google Shape;219;p28"/>
          <p:cNvPicPr preferRelativeResize="0"/>
          <p:nvPr/>
        </p:nvPicPr>
        <p:blipFill>
          <a:blip r:embed="rId3">
            <a:alphaModFix/>
          </a:blip>
          <a:stretch>
            <a:fillRect/>
          </a:stretch>
        </p:blipFill>
        <p:spPr>
          <a:xfrm>
            <a:off x="16438" y="1762575"/>
            <a:ext cx="2972733" cy="2419350"/>
          </a:xfrm>
          <a:prstGeom prst="rect">
            <a:avLst/>
          </a:prstGeom>
          <a:noFill/>
          <a:ln>
            <a:noFill/>
          </a:ln>
        </p:spPr>
      </p:pic>
      <p:pic>
        <p:nvPicPr>
          <p:cNvPr id="220" name="Google Shape;220;p28"/>
          <p:cNvPicPr preferRelativeResize="0"/>
          <p:nvPr/>
        </p:nvPicPr>
        <p:blipFill>
          <a:blip r:embed="rId4">
            <a:alphaModFix/>
          </a:blip>
          <a:stretch>
            <a:fillRect/>
          </a:stretch>
        </p:blipFill>
        <p:spPr>
          <a:xfrm>
            <a:off x="3133875" y="1760137"/>
            <a:ext cx="2972724" cy="2424250"/>
          </a:xfrm>
          <a:prstGeom prst="rect">
            <a:avLst/>
          </a:prstGeom>
          <a:noFill/>
          <a:ln>
            <a:noFill/>
          </a:ln>
        </p:spPr>
      </p:pic>
      <p:pic>
        <p:nvPicPr>
          <p:cNvPr id="221" name="Google Shape;221;p28"/>
          <p:cNvPicPr preferRelativeResize="0"/>
          <p:nvPr/>
        </p:nvPicPr>
        <p:blipFill>
          <a:blip r:embed="rId5">
            <a:alphaModFix/>
          </a:blip>
          <a:stretch>
            <a:fillRect/>
          </a:stretch>
        </p:blipFill>
        <p:spPr>
          <a:xfrm>
            <a:off x="6251300" y="1762575"/>
            <a:ext cx="2892699" cy="2363516"/>
          </a:xfrm>
          <a:prstGeom prst="rect">
            <a:avLst/>
          </a:prstGeom>
          <a:noFill/>
          <a:ln>
            <a:noFill/>
          </a:ln>
        </p:spPr>
      </p:pic>
      <p:sp>
        <p:nvSpPr>
          <p:cNvPr id="222" name="Google Shape;222;p28"/>
          <p:cNvSpPr txBox="1"/>
          <p:nvPr/>
        </p:nvSpPr>
        <p:spPr>
          <a:xfrm>
            <a:off x="6834200" y="220463"/>
            <a:ext cx="1989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Roboto"/>
                <a:ea typeface="Roboto"/>
                <a:cs typeface="Roboto"/>
                <a:sym typeface="Roboto"/>
              </a:rPr>
              <a:t>Optimal number of components = 21</a:t>
            </a:r>
            <a:endParaRPr>
              <a:solidFill>
                <a:schemeClr val="lt1"/>
              </a:solidFill>
              <a:latin typeface="Roboto"/>
              <a:ea typeface="Roboto"/>
              <a:cs typeface="Roboto"/>
              <a:sym typeface="Roboto"/>
            </a:endParaRPr>
          </a:p>
          <a:p>
            <a:pPr marL="0" lvl="0" indent="0" algn="l" rtl="0">
              <a:spcBef>
                <a:spcPts val="0"/>
              </a:spcBef>
              <a:spcAft>
                <a:spcPts val="0"/>
              </a:spcAft>
              <a:buNone/>
            </a:pPr>
            <a:endParaRPr>
              <a:solidFill>
                <a:schemeClr val="lt1"/>
              </a:solidFill>
              <a:latin typeface="Roboto"/>
              <a:ea typeface="Roboto"/>
              <a:cs typeface="Roboto"/>
              <a:sym typeface="Roboto"/>
            </a:endParaRPr>
          </a:p>
          <a:p>
            <a:pPr marL="0" lvl="0" indent="0" algn="l" rtl="0">
              <a:spcBef>
                <a:spcPts val="0"/>
              </a:spcBef>
              <a:spcAft>
                <a:spcPts val="0"/>
              </a:spcAft>
              <a:buNone/>
            </a:pPr>
            <a:r>
              <a:rPr lang="en">
                <a:solidFill>
                  <a:schemeClr val="lt1"/>
                </a:solidFill>
                <a:latin typeface="Roboto"/>
                <a:ea typeface="Roboto"/>
                <a:cs typeface="Roboto"/>
                <a:sym typeface="Roboto"/>
              </a:rPr>
              <a:t>Total features in dataset = 21</a:t>
            </a:r>
            <a:endParaRPr>
              <a:solidFill>
                <a:schemeClr val="lt1"/>
              </a:solidFill>
              <a:latin typeface="Roboto"/>
              <a:ea typeface="Roboto"/>
              <a:cs typeface="Roboto"/>
              <a:sym typeface="Roboto"/>
            </a:endParaRPr>
          </a:p>
        </p:txBody>
      </p:sp>
      <p:pic>
        <p:nvPicPr>
          <p:cNvPr id="223" name="Google Shape;223;p28"/>
          <p:cNvPicPr preferRelativeResize="0"/>
          <p:nvPr/>
        </p:nvPicPr>
        <p:blipFill>
          <a:blip r:embed="rId6">
            <a:alphaModFix/>
          </a:blip>
          <a:stretch>
            <a:fillRect/>
          </a:stretch>
        </p:blipFill>
        <p:spPr>
          <a:xfrm>
            <a:off x="2670025" y="349375"/>
            <a:ext cx="3803950" cy="1066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102075" y="531000"/>
            <a:ext cx="4339500" cy="75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Before Oversampling</a:t>
            </a:r>
            <a:endParaRPr/>
          </a:p>
        </p:txBody>
      </p:sp>
      <p:sp>
        <p:nvSpPr>
          <p:cNvPr id="229" name="Google Shape;229;p29"/>
          <p:cNvSpPr txBox="1">
            <a:spLocks noGrp="1"/>
          </p:cNvSpPr>
          <p:nvPr>
            <p:ph type="body" idx="1"/>
          </p:nvPr>
        </p:nvSpPr>
        <p:spPr>
          <a:xfrm>
            <a:off x="523425" y="1919075"/>
            <a:ext cx="44439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Balance of Outcomes for Depression</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Balance of Outcomes for Anxiety</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Balance of Outcomes for Stress</a:t>
            </a:r>
            <a:endParaRPr/>
          </a:p>
        </p:txBody>
      </p:sp>
      <p:pic>
        <p:nvPicPr>
          <p:cNvPr id="230" name="Google Shape;230;p29"/>
          <p:cNvPicPr preferRelativeResize="0"/>
          <p:nvPr/>
        </p:nvPicPr>
        <p:blipFill>
          <a:blip r:embed="rId3">
            <a:alphaModFix/>
          </a:blip>
          <a:stretch>
            <a:fillRect/>
          </a:stretch>
        </p:blipFill>
        <p:spPr>
          <a:xfrm>
            <a:off x="5501150" y="1873775"/>
            <a:ext cx="1665158" cy="656900"/>
          </a:xfrm>
          <a:prstGeom prst="rect">
            <a:avLst/>
          </a:prstGeom>
          <a:noFill/>
          <a:ln>
            <a:noFill/>
          </a:ln>
        </p:spPr>
      </p:pic>
      <p:pic>
        <p:nvPicPr>
          <p:cNvPr id="231" name="Google Shape;231;p29"/>
          <p:cNvPicPr preferRelativeResize="0"/>
          <p:nvPr/>
        </p:nvPicPr>
        <p:blipFill>
          <a:blip r:embed="rId4">
            <a:alphaModFix/>
          </a:blip>
          <a:stretch>
            <a:fillRect/>
          </a:stretch>
        </p:blipFill>
        <p:spPr>
          <a:xfrm>
            <a:off x="5450038" y="2852950"/>
            <a:ext cx="1767375" cy="656900"/>
          </a:xfrm>
          <a:prstGeom prst="rect">
            <a:avLst/>
          </a:prstGeom>
          <a:noFill/>
          <a:ln>
            <a:noFill/>
          </a:ln>
        </p:spPr>
      </p:pic>
      <p:pic>
        <p:nvPicPr>
          <p:cNvPr id="232" name="Google Shape;232;p29"/>
          <p:cNvPicPr preferRelativeResize="0"/>
          <p:nvPr/>
        </p:nvPicPr>
        <p:blipFill>
          <a:blip r:embed="rId5">
            <a:alphaModFix/>
          </a:blip>
          <a:stretch>
            <a:fillRect/>
          </a:stretch>
        </p:blipFill>
        <p:spPr>
          <a:xfrm>
            <a:off x="5501150" y="3924900"/>
            <a:ext cx="1665150" cy="594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0"/>
          <p:cNvSpPr txBox="1">
            <a:spLocks noGrp="1"/>
          </p:cNvSpPr>
          <p:nvPr>
            <p:ph type="title"/>
          </p:nvPr>
        </p:nvSpPr>
        <p:spPr>
          <a:xfrm>
            <a:off x="102075" y="531000"/>
            <a:ext cx="4339500" cy="75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After Oversampling</a:t>
            </a:r>
            <a:endParaRPr/>
          </a:p>
        </p:txBody>
      </p:sp>
      <p:sp>
        <p:nvSpPr>
          <p:cNvPr id="238" name="Google Shape;238;p30"/>
          <p:cNvSpPr txBox="1">
            <a:spLocks noGrp="1"/>
          </p:cNvSpPr>
          <p:nvPr>
            <p:ph type="body" idx="1"/>
          </p:nvPr>
        </p:nvSpPr>
        <p:spPr>
          <a:xfrm>
            <a:off x="523425" y="1919075"/>
            <a:ext cx="44439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Balance of Outcomes for Depression</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Balance of Outcomes for Anxiety</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Balance of Outcomes for Stress</a:t>
            </a:r>
            <a:endParaRPr/>
          </a:p>
        </p:txBody>
      </p:sp>
      <p:pic>
        <p:nvPicPr>
          <p:cNvPr id="239" name="Google Shape;239;p30"/>
          <p:cNvPicPr preferRelativeResize="0"/>
          <p:nvPr/>
        </p:nvPicPr>
        <p:blipFill>
          <a:blip r:embed="rId3">
            <a:alphaModFix/>
          </a:blip>
          <a:stretch>
            <a:fillRect/>
          </a:stretch>
        </p:blipFill>
        <p:spPr>
          <a:xfrm>
            <a:off x="5501150" y="1873775"/>
            <a:ext cx="1665158" cy="656900"/>
          </a:xfrm>
          <a:prstGeom prst="rect">
            <a:avLst/>
          </a:prstGeom>
          <a:noFill/>
          <a:ln>
            <a:noFill/>
          </a:ln>
        </p:spPr>
      </p:pic>
      <p:pic>
        <p:nvPicPr>
          <p:cNvPr id="240" name="Google Shape;240;p30"/>
          <p:cNvPicPr preferRelativeResize="0"/>
          <p:nvPr/>
        </p:nvPicPr>
        <p:blipFill>
          <a:blip r:embed="rId4">
            <a:alphaModFix/>
          </a:blip>
          <a:stretch>
            <a:fillRect/>
          </a:stretch>
        </p:blipFill>
        <p:spPr>
          <a:xfrm>
            <a:off x="5450038" y="2852950"/>
            <a:ext cx="1767375" cy="656900"/>
          </a:xfrm>
          <a:prstGeom prst="rect">
            <a:avLst/>
          </a:prstGeom>
          <a:noFill/>
          <a:ln>
            <a:noFill/>
          </a:ln>
        </p:spPr>
      </p:pic>
      <p:pic>
        <p:nvPicPr>
          <p:cNvPr id="241" name="Google Shape;241;p30"/>
          <p:cNvPicPr preferRelativeResize="0"/>
          <p:nvPr/>
        </p:nvPicPr>
        <p:blipFill>
          <a:blip r:embed="rId5">
            <a:alphaModFix/>
          </a:blip>
          <a:stretch>
            <a:fillRect/>
          </a:stretch>
        </p:blipFill>
        <p:spPr>
          <a:xfrm>
            <a:off x="5501162" y="3935200"/>
            <a:ext cx="1665150" cy="603855"/>
          </a:xfrm>
          <a:prstGeom prst="rect">
            <a:avLst/>
          </a:prstGeom>
          <a:noFill/>
          <a:ln>
            <a:noFill/>
          </a:ln>
        </p:spPr>
      </p:pic>
      <p:pic>
        <p:nvPicPr>
          <p:cNvPr id="242" name="Google Shape;242;p30"/>
          <p:cNvPicPr preferRelativeResize="0"/>
          <p:nvPr/>
        </p:nvPicPr>
        <p:blipFill>
          <a:blip r:embed="rId6">
            <a:alphaModFix/>
          </a:blip>
          <a:stretch>
            <a:fillRect/>
          </a:stretch>
        </p:blipFill>
        <p:spPr>
          <a:xfrm>
            <a:off x="4201600" y="184225"/>
            <a:ext cx="4664075" cy="1311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1"/>
          <p:cNvSpPr txBox="1">
            <a:spLocks noGrp="1"/>
          </p:cNvSpPr>
          <p:nvPr>
            <p:ph type="title"/>
          </p:nvPr>
        </p:nvSpPr>
        <p:spPr>
          <a:xfrm>
            <a:off x="267213" y="0"/>
            <a:ext cx="36873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Model</a:t>
            </a:r>
            <a:endParaRPr sz="2400"/>
          </a:p>
        </p:txBody>
      </p:sp>
      <p:sp>
        <p:nvSpPr>
          <p:cNvPr id="248" name="Google Shape;248;p31"/>
          <p:cNvSpPr txBox="1"/>
          <p:nvPr/>
        </p:nvSpPr>
        <p:spPr>
          <a:xfrm>
            <a:off x="3892100" y="0"/>
            <a:ext cx="5090400" cy="2110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000"/>
              </a:spcAft>
              <a:buNone/>
            </a:pPr>
            <a:r>
              <a:rPr lang="en" b="1" i="1">
                <a:solidFill>
                  <a:srgbClr val="FAFAFA"/>
                </a:solidFill>
                <a:latin typeface="Roboto"/>
                <a:ea typeface="Roboto"/>
                <a:cs typeface="Roboto"/>
                <a:sym typeface="Roboto"/>
              </a:rPr>
              <a:t>We needed to narrow our efforts to one of the ‘conditions’ in the dataset for more in-depth analysis, so we chose the Stress Dataset.  This is the most imbalanced dataset with the lowest predictability at the extremes.</a:t>
            </a:r>
            <a:endParaRPr b="1" i="1">
              <a:solidFill>
                <a:schemeClr val="lt1"/>
              </a:solidFill>
              <a:latin typeface="Roboto"/>
              <a:ea typeface="Roboto"/>
              <a:cs typeface="Roboto"/>
              <a:sym typeface="Roboto"/>
            </a:endParaRPr>
          </a:p>
        </p:txBody>
      </p:sp>
      <p:pic>
        <p:nvPicPr>
          <p:cNvPr id="249" name="Google Shape;249;p31"/>
          <p:cNvPicPr preferRelativeResize="0"/>
          <p:nvPr/>
        </p:nvPicPr>
        <p:blipFill>
          <a:blip r:embed="rId3">
            <a:alphaModFix/>
          </a:blip>
          <a:stretch>
            <a:fillRect/>
          </a:stretch>
        </p:blipFill>
        <p:spPr>
          <a:xfrm>
            <a:off x="0" y="1152900"/>
            <a:ext cx="3255775" cy="1852150"/>
          </a:xfrm>
          <a:prstGeom prst="rect">
            <a:avLst/>
          </a:prstGeom>
          <a:noFill/>
          <a:ln>
            <a:noFill/>
          </a:ln>
        </p:spPr>
      </p:pic>
      <p:pic>
        <p:nvPicPr>
          <p:cNvPr id="250" name="Google Shape;250;p31"/>
          <p:cNvPicPr preferRelativeResize="0"/>
          <p:nvPr/>
        </p:nvPicPr>
        <p:blipFill>
          <a:blip r:embed="rId4">
            <a:alphaModFix/>
          </a:blip>
          <a:stretch>
            <a:fillRect/>
          </a:stretch>
        </p:blipFill>
        <p:spPr>
          <a:xfrm>
            <a:off x="2942100" y="2232400"/>
            <a:ext cx="3259792" cy="1852150"/>
          </a:xfrm>
          <a:prstGeom prst="rect">
            <a:avLst/>
          </a:prstGeom>
          <a:noFill/>
          <a:ln>
            <a:noFill/>
          </a:ln>
        </p:spPr>
      </p:pic>
      <p:pic>
        <p:nvPicPr>
          <p:cNvPr id="251" name="Google Shape;251;p31"/>
          <p:cNvPicPr preferRelativeResize="0"/>
          <p:nvPr/>
        </p:nvPicPr>
        <p:blipFill>
          <a:blip r:embed="rId5">
            <a:alphaModFix/>
          </a:blip>
          <a:stretch>
            <a:fillRect/>
          </a:stretch>
        </p:blipFill>
        <p:spPr>
          <a:xfrm>
            <a:off x="5884199" y="3321398"/>
            <a:ext cx="3259799" cy="1822100"/>
          </a:xfrm>
          <a:prstGeom prst="rect">
            <a:avLst/>
          </a:prstGeom>
          <a:noFill/>
          <a:ln>
            <a:noFill/>
          </a:ln>
        </p:spPr>
      </p:pic>
      <p:sp>
        <p:nvSpPr>
          <p:cNvPr id="252" name="Google Shape;252;p31"/>
          <p:cNvSpPr txBox="1"/>
          <p:nvPr/>
        </p:nvSpPr>
        <p:spPr>
          <a:xfrm>
            <a:off x="381775" y="1152900"/>
            <a:ext cx="224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Depression Level Counts</a:t>
            </a:r>
            <a:endParaRPr b="1">
              <a:solidFill>
                <a:schemeClr val="dk1"/>
              </a:solidFill>
              <a:latin typeface="Roboto"/>
              <a:ea typeface="Roboto"/>
              <a:cs typeface="Roboto"/>
              <a:sym typeface="Roboto"/>
            </a:endParaRPr>
          </a:p>
        </p:txBody>
      </p:sp>
      <p:sp>
        <p:nvSpPr>
          <p:cNvPr id="253" name="Google Shape;253;p31"/>
          <p:cNvSpPr txBox="1"/>
          <p:nvPr/>
        </p:nvSpPr>
        <p:spPr>
          <a:xfrm>
            <a:off x="3514225" y="2232400"/>
            <a:ext cx="189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Anxiety Level Counts</a:t>
            </a:r>
            <a:endParaRPr b="1">
              <a:solidFill>
                <a:schemeClr val="dk1"/>
              </a:solidFill>
              <a:latin typeface="Roboto"/>
              <a:ea typeface="Roboto"/>
              <a:cs typeface="Roboto"/>
              <a:sym typeface="Roboto"/>
            </a:endParaRPr>
          </a:p>
        </p:txBody>
      </p:sp>
      <p:sp>
        <p:nvSpPr>
          <p:cNvPr id="254" name="Google Shape;254;p31"/>
          <p:cNvSpPr txBox="1"/>
          <p:nvPr/>
        </p:nvSpPr>
        <p:spPr>
          <a:xfrm>
            <a:off x="6996625" y="3321400"/>
            <a:ext cx="180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Stress Level Counts</a:t>
            </a:r>
            <a:endParaRPr b="1">
              <a:solidFill>
                <a:schemeClr val="dk1"/>
              </a:solidFill>
              <a:latin typeface="Roboto"/>
              <a:ea typeface="Roboto"/>
              <a:cs typeface="Roboto"/>
              <a:sym typeface="Roboto"/>
            </a:endParaRPr>
          </a:p>
        </p:txBody>
      </p:sp>
      <p:sp>
        <p:nvSpPr>
          <p:cNvPr id="255" name="Google Shape;255;p31"/>
          <p:cNvSpPr txBox="1"/>
          <p:nvPr/>
        </p:nvSpPr>
        <p:spPr>
          <a:xfrm>
            <a:off x="109075" y="3709100"/>
            <a:ext cx="2793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solidFill>
                  <a:schemeClr val="lt1"/>
                </a:solidFill>
                <a:latin typeface="Roboto"/>
                <a:ea typeface="Roboto"/>
                <a:cs typeface="Roboto"/>
                <a:sym typeface="Roboto"/>
              </a:rPr>
              <a:t>We classified a binary outcome for ‘severe’ and ‘extreme severe’ stress versus ‘normal,’ ‘mild,’ or ‘moderate.’</a:t>
            </a:r>
            <a:endParaRPr b="1" i="1">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4"/>
          <p:cNvPicPr preferRelativeResize="0"/>
          <p:nvPr/>
        </p:nvPicPr>
        <p:blipFill rotWithShape="1">
          <a:blip r:embed="rId3">
            <a:alphaModFix/>
          </a:blip>
          <a:srcRect l="7783"/>
          <a:stretch/>
        </p:blipFill>
        <p:spPr>
          <a:xfrm>
            <a:off x="0" y="0"/>
            <a:ext cx="9144000" cy="5143500"/>
          </a:xfrm>
          <a:prstGeom prst="rect">
            <a:avLst/>
          </a:prstGeom>
          <a:noFill/>
          <a:ln>
            <a:noFill/>
          </a:ln>
        </p:spPr>
      </p:pic>
      <p:sp>
        <p:nvSpPr>
          <p:cNvPr id="75" name="Google Shape;75;p14"/>
          <p:cNvSpPr txBox="1">
            <a:spLocks noGrp="1"/>
          </p:cNvSpPr>
          <p:nvPr>
            <p:ph type="title"/>
          </p:nvPr>
        </p:nvSpPr>
        <p:spPr>
          <a:xfrm>
            <a:off x="328975" y="526350"/>
            <a:ext cx="67092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The Question:</a:t>
            </a:r>
            <a:endParaRPr sz="3600" b="1"/>
          </a:p>
          <a:p>
            <a:pPr marL="0" lvl="0" indent="0" algn="l" rtl="0">
              <a:spcBef>
                <a:spcPts val="0"/>
              </a:spcBef>
              <a:spcAft>
                <a:spcPts val="0"/>
              </a:spcAft>
              <a:buNone/>
            </a:pPr>
            <a:endParaRPr sz="3600" b="1"/>
          </a:p>
          <a:p>
            <a:pPr marL="0" lvl="0" indent="0" algn="l" rtl="0">
              <a:spcBef>
                <a:spcPts val="0"/>
              </a:spcBef>
              <a:spcAft>
                <a:spcPts val="0"/>
              </a:spcAft>
              <a:buNone/>
            </a:pPr>
            <a:r>
              <a:rPr lang="en" sz="3600" b="1"/>
              <a:t>How well do temperament and demographics predict a person’s likelihood to suffer from severe depression, anxiety, or stress issues?</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32"/>
          <p:cNvPicPr preferRelativeResize="0"/>
          <p:nvPr/>
        </p:nvPicPr>
        <p:blipFill>
          <a:blip r:embed="rId3">
            <a:alphaModFix/>
          </a:blip>
          <a:stretch>
            <a:fillRect/>
          </a:stretch>
        </p:blipFill>
        <p:spPr>
          <a:xfrm>
            <a:off x="5130500" y="2247050"/>
            <a:ext cx="3856750" cy="2727175"/>
          </a:xfrm>
          <a:prstGeom prst="rect">
            <a:avLst/>
          </a:prstGeom>
          <a:noFill/>
          <a:ln>
            <a:noFill/>
          </a:ln>
        </p:spPr>
      </p:pic>
      <p:pic>
        <p:nvPicPr>
          <p:cNvPr id="261" name="Google Shape;261;p32"/>
          <p:cNvPicPr preferRelativeResize="0"/>
          <p:nvPr/>
        </p:nvPicPr>
        <p:blipFill>
          <a:blip r:embed="rId4">
            <a:alphaModFix/>
          </a:blip>
          <a:stretch>
            <a:fillRect/>
          </a:stretch>
        </p:blipFill>
        <p:spPr>
          <a:xfrm>
            <a:off x="152400" y="152400"/>
            <a:ext cx="3959325" cy="2727170"/>
          </a:xfrm>
          <a:prstGeom prst="rect">
            <a:avLst/>
          </a:prstGeom>
          <a:noFill/>
          <a:ln>
            <a:noFill/>
          </a:ln>
        </p:spPr>
      </p:pic>
      <p:sp>
        <p:nvSpPr>
          <p:cNvPr id="262" name="Google Shape;262;p32"/>
          <p:cNvSpPr txBox="1">
            <a:spLocks noGrp="1"/>
          </p:cNvSpPr>
          <p:nvPr>
            <p:ph type="title"/>
          </p:nvPr>
        </p:nvSpPr>
        <p:spPr>
          <a:xfrm>
            <a:off x="288413" y="3364075"/>
            <a:ext cx="36873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Model</a:t>
            </a:r>
            <a:endParaRPr/>
          </a:p>
          <a:p>
            <a:pPr marL="0" lvl="0" indent="0" algn="ctr" rtl="0">
              <a:spcBef>
                <a:spcPts val="0"/>
              </a:spcBef>
              <a:spcAft>
                <a:spcPts val="0"/>
              </a:spcAft>
              <a:buNone/>
            </a:pPr>
            <a:r>
              <a:rPr lang="en" sz="2400"/>
              <a:t>~ Ensemble Learning ~</a:t>
            </a:r>
            <a:endParaRPr sz="2400"/>
          </a:p>
        </p:txBody>
      </p:sp>
      <p:sp>
        <p:nvSpPr>
          <p:cNvPr id="263" name="Google Shape;263;p32"/>
          <p:cNvSpPr txBox="1"/>
          <p:nvPr/>
        </p:nvSpPr>
        <p:spPr>
          <a:xfrm>
            <a:off x="5071100" y="0"/>
            <a:ext cx="4119900" cy="240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i="1">
                <a:solidFill>
                  <a:srgbClr val="FAFAFA"/>
                </a:solidFill>
                <a:latin typeface="Roboto"/>
                <a:ea typeface="Roboto"/>
                <a:cs typeface="Roboto"/>
                <a:sym typeface="Roboto"/>
              </a:rPr>
              <a:t>We used a Random Forest Classifier, as well as a K Neighbors Classifier.</a:t>
            </a:r>
            <a:endParaRPr sz="1800" b="1" i="1">
              <a:solidFill>
                <a:srgbClr val="FAFAFA"/>
              </a:solidFill>
              <a:latin typeface="Roboto"/>
              <a:ea typeface="Roboto"/>
              <a:cs typeface="Roboto"/>
              <a:sym typeface="Roboto"/>
            </a:endParaRPr>
          </a:p>
          <a:p>
            <a:pPr marL="0" lvl="0" indent="0" algn="l" rtl="0">
              <a:lnSpc>
                <a:spcPct val="115000"/>
              </a:lnSpc>
              <a:spcBef>
                <a:spcPts val="1000"/>
              </a:spcBef>
              <a:spcAft>
                <a:spcPts val="1000"/>
              </a:spcAft>
              <a:buNone/>
            </a:pPr>
            <a:r>
              <a:rPr lang="en" sz="1800" b="1" i="1">
                <a:solidFill>
                  <a:schemeClr val="lt1"/>
                </a:solidFill>
                <a:latin typeface="Roboto"/>
                <a:ea typeface="Roboto"/>
                <a:cs typeface="Roboto"/>
                <a:sym typeface="Roboto"/>
              </a:rPr>
              <a:t>We also incorporated a Voting Classifier to further improve the model.</a:t>
            </a:r>
            <a:endParaRPr sz="1800" b="1" i="1">
              <a:solidFill>
                <a:schemeClr val="lt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3"/>
          <p:cNvPicPr preferRelativeResize="0"/>
          <p:nvPr/>
        </p:nvPicPr>
        <p:blipFill>
          <a:blip r:embed="rId3">
            <a:alphaModFix/>
          </a:blip>
          <a:stretch>
            <a:fillRect/>
          </a:stretch>
        </p:blipFill>
        <p:spPr>
          <a:xfrm>
            <a:off x="5202675" y="0"/>
            <a:ext cx="3856750" cy="2727175"/>
          </a:xfrm>
          <a:prstGeom prst="rect">
            <a:avLst/>
          </a:prstGeom>
          <a:noFill/>
          <a:ln>
            <a:noFill/>
          </a:ln>
        </p:spPr>
      </p:pic>
      <p:pic>
        <p:nvPicPr>
          <p:cNvPr id="269" name="Google Shape;269;p33"/>
          <p:cNvPicPr preferRelativeResize="0"/>
          <p:nvPr/>
        </p:nvPicPr>
        <p:blipFill>
          <a:blip r:embed="rId4">
            <a:alphaModFix/>
          </a:blip>
          <a:stretch>
            <a:fillRect/>
          </a:stretch>
        </p:blipFill>
        <p:spPr>
          <a:xfrm>
            <a:off x="0" y="2401500"/>
            <a:ext cx="3959325" cy="2727170"/>
          </a:xfrm>
          <a:prstGeom prst="rect">
            <a:avLst/>
          </a:prstGeom>
          <a:noFill/>
          <a:ln>
            <a:noFill/>
          </a:ln>
        </p:spPr>
      </p:pic>
      <p:sp>
        <p:nvSpPr>
          <p:cNvPr id="270" name="Google Shape;270;p33"/>
          <p:cNvSpPr txBox="1">
            <a:spLocks noGrp="1"/>
          </p:cNvSpPr>
          <p:nvPr>
            <p:ph type="title"/>
          </p:nvPr>
        </p:nvSpPr>
        <p:spPr>
          <a:xfrm>
            <a:off x="189025" y="3948013"/>
            <a:ext cx="36873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Model</a:t>
            </a:r>
            <a:endParaRPr/>
          </a:p>
          <a:p>
            <a:pPr marL="0" lvl="0" indent="0" algn="ctr" rtl="0">
              <a:spcBef>
                <a:spcPts val="0"/>
              </a:spcBef>
              <a:spcAft>
                <a:spcPts val="0"/>
              </a:spcAft>
              <a:buNone/>
            </a:pPr>
            <a:r>
              <a:rPr lang="en" sz="2400"/>
              <a:t>~ Ensemble Learning ~</a:t>
            </a:r>
            <a:endParaRPr sz="2400"/>
          </a:p>
        </p:txBody>
      </p:sp>
      <p:sp>
        <p:nvSpPr>
          <p:cNvPr id="271" name="Google Shape;271;p33"/>
          <p:cNvSpPr txBox="1"/>
          <p:nvPr/>
        </p:nvSpPr>
        <p:spPr>
          <a:xfrm>
            <a:off x="5071100" y="0"/>
            <a:ext cx="4119900" cy="240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000"/>
              </a:spcAft>
              <a:buNone/>
            </a:pPr>
            <a:endParaRPr sz="1800" b="1" i="1">
              <a:solidFill>
                <a:schemeClr val="lt1"/>
              </a:solidFill>
              <a:latin typeface="Roboto"/>
              <a:ea typeface="Roboto"/>
              <a:cs typeface="Roboto"/>
              <a:sym typeface="Roboto"/>
            </a:endParaRPr>
          </a:p>
        </p:txBody>
      </p:sp>
      <p:pic>
        <p:nvPicPr>
          <p:cNvPr id="272" name="Google Shape;272;p33"/>
          <p:cNvPicPr preferRelativeResize="0"/>
          <p:nvPr/>
        </p:nvPicPr>
        <p:blipFill>
          <a:blip r:embed="rId5">
            <a:alphaModFix/>
          </a:blip>
          <a:stretch>
            <a:fillRect/>
          </a:stretch>
        </p:blipFill>
        <p:spPr>
          <a:xfrm>
            <a:off x="-2" y="812038"/>
            <a:ext cx="5693475" cy="777425"/>
          </a:xfrm>
          <a:prstGeom prst="rect">
            <a:avLst/>
          </a:prstGeom>
          <a:noFill/>
          <a:ln>
            <a:noFill/>
          </a:ln>
        </p:spPr>
      </p:pic>
      <p:pic>
        <p:nvPicPr>
          <p:cNvPr id="273" name="Google Shape;273;p33"/>
          <p:cNvPicPr preferRelativeResize="0"/>
          <p:nvPr/>
        </p:nvPicPr>
        <p:blipFill>
          <a:blip r:embed="rId6">
            <a:alphaModFix/>
          </a:blip>
          <a:stretch>
            <a:fillRect/>
          </a:stretch>
        </p:blipFill>
        <p:spPr>
          <a:xfrm>
            <a:off x="4572000" y="3314375"/>
            <a:ext cx="4048125" cy="1381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4"/>
          <p:cNvSpPr txBox="1">
            <a:spLocks noGrp="1"/>
          </p:cNvSpPr>
          <p:nvPr>
            <p:ph type="title"/>
          </p:nvPr>
        </p:nvSpPr>
        <p:spPr>
          <a:xfrm>
            <a:off x="452100" y="2224425"/>
            <a:ext cx="4119900" cy="88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Cross-Validation</a:t>
            </a:r>
            <a:endParaRPr/>
          </a:p>
          <a:p>
            <a:pPr marL="0" lvl="0" indent="0" algn="l" rtl="0">
              <a:spcBef>
                <a:spcPts val="0"/>
              </a:spcBef>
              <a:spcAft>
                <a:spcPts val="0"/>
              </a:spcAft>
              <a:buNone/>
            </a:pPr>
            <a:endParaRPr sz="2400"/>
          </a:p>
        </p:txBody>
      </p:sp>
      <p:sp>
        <p:nvSpPr>
          <p:cNvPr id="279" name="Google Shape;279;p34"/>
          <p:cNvSpPr txBox="1"/>
          <p:nvPr/>
        </p:nvSpPr>
        <p:spPr>
          <a:xfrm>
            <a:off x="5286800" y="1156050"/>
            <a:ext cx="3396300" cy="2831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000"/>
              </a:spcAft>
              <a:buNone/>
            </a:pPr>
            <a:r>
              <a:rPr lang="en" sz="1800" b="1" i="1">
                <a:solidFill>
                  <a:srgbClr val="FAFAFA"/>
                </a:solidFill>
                <a:latin typeface="Roboto"/>
                <a:ea typeface="Roboto"/>
                <a:cs typeface="Roboto"/>
                <a:sym typeface="Roboto"/>
              </a:rPr>
              <a:t>We used GridSearchCV (with 10 folds)  to assess the performance of the model after fitting it to the training dataset.</a:t>
            </a:r>
            <a:endParaRPr sz="1800" b="1" i="1">
              <a:solidFill>
                <a:srgbClr val="FAFAFA"/>
              </a:solidFill>
              <a:latin typeface="Roboto"/>
              <a:ea typeface="Roboto"/>
              <a:cs typeface="Roboto"/>
              <a:sym typeface="Roboto"/>
            </a:endParaRPr>
          </a:p>
        </p:txBody>
      </p:sp>
      <p:pic>
        <p:nvPicPr>
          <p:cNvPr id="280" name="Google Shape;280;p34"/>
          <p:cNvPicPr preferRelativeResize="0"/>
          <p:nvPr/>
        </p:nvPicPr>
        <p:blipFill>
          <a:blip r:embed="rId3">
            <a:alphaModFix/>
          </a:blip>
          <a:stretch>
            <a:fillRect/>
          </a:stretch>
        </p:blipFill>
        <p:spPr>
          <a:xfrm>
            <a:off x="1474098" y="-2"/>
            <a:ext cx="6195799" cy="1786800"/>
          </a:xfrm>
          <a:prstGeom prst="rect">
            <a:avLst/>
          </a:prstGeom>
          <a:noFill/>
          <a:ln>
            <a:noFill/>
          </a:ln>
        </p:spPr>
      </p:pic>
      <p:pic>
        <p:nvPicPr>
          <p:cNvPr id="281" name="Google Shape;281;p34"/>
          <p:cNvPicPr preferRelativeResize="0"/>
          <p:nvPr/>
        </p:nvPicPr>
        <p:blipFill>
          <a:blip r:embed="rId4">
            <a:alphaModFix/>
          </a:blip>
          <a:stretch>
            <a:fillRect/>
          </a:stretch>
        </p:blipFill>
        <p:spPr>
          <a:xfrm>
            <a:off x="662313" y="3356700"/>
            <a:ext cx="7819378" cy="1786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5"/>
          <p:cNvSpPr txBox="1">
            <a:spLocks noGrp="1"/>
          </p:cNvSpPr>
          <p:nvPr>
            <p:ph type="title"/>
          </p:nvPr>
        </p:nvSpPr>
        <p:spPr>
          <a:xfrm>
            <a:off x="331900" y="572850"/>
            <a:ext cx="2817900" cy="14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Parameter Tuning</a:t>
            </a:r>
            <a:endParaRPr/>
          </a:p>
          <a:p>
            <a:pPr marL="0" lvl="0" indent="0" algn="l" rtl="0">
              <a:spcBef>
                <a:spcPts val="0"/>
              </a:spcBef>
              <a:spcAft>
                <a:spcPts val="0"/>
              </a:spcAft>
              <a:buNone/>
            </a:pPr>
            <a:endParaRPr sz="2400"/>
          </a:p>
        </p:txBody>
      </p:sp>
      <p:sp>
        <p:nvSpPr>
          <p:cNvPr id="287" name="Google Shape;287;p35"/>
          <p:cNvSpPr txBox="1"/>
          <p:nvPr/>
        </p:nvSpPr>
        <p:spPr>
          <a:xfrm>
            <a:off x="3669375" y="350150"/>
            <a:ext cx="5090400" cy="1728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000"/>
              </a:spcAft>
              <a:buNone/>
            </a:pPr>
            <a:r>
              <a:rPr lang="en" sz="1800" b="1" i="1">
                <a:solidFill>
                  <a:srgbClr val="FAFAFA"/>
                </a:solidFill>
                <a:latin typeface="Roboto"/>
                <a:ea typeface="Roboto"/>
                <a:cs typeface="Roboto"/>
                <a:sym typeface="Roboto"/>
              </a:rPr>
              <a:t>We tuned the parameters with GridSearchCV, which applies cross-validation in its process.  After tuning the parameters based on the GridSearchCV results, we fit the model with the optimal parameters to the test dataset.</a:t>
            </a:r>
            <a:endParaRPr sz="1800" b="1" i="1">
              <a:solidFill>
                <a:srgbClr val="FAFAFA"/>
              </a:solidFill>
              <a:latin typeface="Roboto"/>
              <a:ea typeface="Roboto"/>
              <a:cs typeface="Roboto"/>
              <a:sym typeface="Roboto"/>
            </a:endParaRPr>
          </a:p>
        </p:txBody>
      </p:sp>
      <p:pic>
        <p:nvPicPr>
          <p:cNvPr id="288" name="Google Shape;288;p35"/>
          <p:cNvPicPr preferRelativeResize="0"/>
          <p:nvPr/>
        </p:nvPicPr>
        <p:blipFill>
          <a:blip r:embed="rId3">
            <a:alphaModFix/>
          </a:blip>
          <a:stretch>
            <a:fillRect/>
          </a:stretch>
        </p:blipFill>
        <p:spPr>
          <a:xfrm>
            <a:off x="471475" y="2369025"/>
            <a:ext cx="3352800" cy="542925"/>
          </a:xfrm>
          <a:prstGeom prst="rect">
            <a:avLst/>
          </a:prstGeom>
          <a:noFill/>
          <a:ln>
            <a:noFill/>
          </a:ln>
        </p:spPr>
      </p:pic>
      <p:sp>
        <p:nvSpPr>
          <p:cNvPr id="289" name="Google Shape;289;p35"/>
          <p:cNvSpPr txBox="1"/>
          <p:nvPr/>
        </p:nvSpPr>
        <p:spPr>
          <a:xfrm>
            <a:off x="654625" y="4666500"/>
            <a:ext cx="29865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Roboto"/>
                <a:ea typeface="Roboto"/>
                <a:cs typeface="Roboto"/>
                <a:sym typeface="Roboto"/>
              </a:rPr>
              <a:t>Random Forest Classifier</a:t>
            </a:r>
            <a:endParaRPr sz="1900">
              <a:solidFill>
                <a:schemeClr val="lt1"/>
              </a:solidFill>
              <a:latin typeface="Roboto"/>
              <a:ea typeface="Roboto"/>
              <a:cs typeface="Roboto"/>
              <a:sym typeface="Roboto"/>
            </a:endParaRPr>
          </a:p>
        </p:txBody>
      </p:sp>
      <p:pic>
        <p:nvPicPr>
          <p:cNvPr id="290" name="Google Shape;290;p35"/>
          <p:cNvPicPr preferRelativeResize="0"/>
          <p:nvPr/>
        </p:nvPicPr>
        <p:blipFill>
          <a:blip r:embed="rId4">
            <a:alphaModFix/>
          </a:blip>
          <a:stretch>
            <a:fillRect/>
          </a:stretch>
        </p:blipFill>
        <p:spPr>
          <a:xfrm>
            <a:off x="161900" y="2990100"/>
            <a:ext cx="3971925" cy="1676400"/>
          </a:xfrm>
          <a:prstGeom prst="rect">
            <a:avLst/>
          </a:prstGeom>
          <a:noFill/>
          <a:ln>
            <a:noFill/>
          </a:ln>
        </p:spPr>
      </p:pic>
      <p:pic>
        <p:nvPicPr>
          <p:cNvPr id="291" name="Google Shape;291;p35"/>
          <p:cNvPicPr preferRelativeResize="0"/>
          <p:nvPr/>
        </p:nvPicPr>
        <p:blipFill>
          <a:blip r:embed="rId5">
            <a:alphaModFix/>
          </a:blip>
          <a:stretch>
            <a:fillRect/>
          </a:stretch>
        </p:blipFill>
        <p:spPr>
          <a:xfrm>
            <a:off x="4972025" y="2966288"/>
            <a:ext cx="4010025" cy="1724025"/>
          </a:xfrm>
          <a:prstGeom prst="rect">
            <a:avLst/>
          </a:prstGeom>
          <a:noFill/>
          <a:ln>
            <a:noFill/>
          </a:ln>
        </p:spPr>
      </p:pic>
      <p:sp>
        <p:nvSpPr>
          <p:cNvPr id="292" name="Google Shape;292;p35"/>
          <p:cNvSpPr txBox="1"/>
          <p:nvPr/>
        </p:nvSpPr>
        <p:spPr>
          <a:xfrm>
            <a:off x="5678336" y="4666500"/>
            <a:ext cx="25974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Roboto"/>
                <a:ea typeface="Roboto"/>
                <a:cs typeface="Roboto"/>
                <a:sym typeface="Roboto"/>
              </a:rPr>
              <a:t>K Neighbors Classifier</a:t>
            </a:r>
            <a:endParaRPr sz="1900">
              <a:solidFill>
                <a:schemeClr val="lt1"/>
              </a:solidFill>
              <a:latin typeface="Roboto"/>
              <a:ea typeface="Roboto"/>
              <a:cs typeface="Roboto"/>
              <a:sym typeface="Roboto"/>
            </a:endParaRPr>
          </a:p>
        </p:txBody>
      </p:sp>
      <p:pic>
        <p:nvPicPr>
          <p:cNvPr id="293" name="Google Shape;293;p35"/>
          <p:cNvPicPr preferRelativeResize="0"/>
          <p:nvPr/>
        </p:nvPicPr>
        <p:blipFill>
          <a:blip r:embed="rId6">
            <a:alphaModFix/>
          </a:blip>
          <a:stretch>
            <a:fillRect/>
          </a:stretch>
        </p:blipFill>
        <p:spPr>
          <a:xfrm>
            <a:off x="147625" y="2971063"/>
            <a:ext cx="4000500" cy="1714500"/>
          </a:xfrm>
          <a:prstGeom prst="rect">
            <a:avLst/>
          </a:prstGeom>
          <a:noFill/>
          <a:ln>
            <a:noFill/>
          </a:ln>
        </p:spPr>
      </p:pic>
      <p:pic>
        <p:nvPicPr>
          <p:cNvPr id="294" name="Google Shape;294;p35"/>
          <p:cNvPicPr preferRelativeResize="0"/>
          <p:nvPr/>
        </p:nvPicPr>
        <p:blipFill>
          <a:blip r:embed="rId7">
            <a:alphaModFix/>
          </a:blip>
          <a:stretch>
            <a:fillRect/>
          </a:stretch>
        </p:blipFill>
        <p:spPr>
          <a:xfrm>
            <a:off x="5261063" y="2369025"/>
            <a:ext cx="3431936" cy="542925"/>
          </a:xfrm>
          <a:prstGeom prst="rect">
            <a:avLst/>
          </a:prstGeom>
          <a:noFill/>
          <a:ln>
            <a:noFill/>
          </a:ln>
        </p:spPr>
      </p:pic>
      <p:pic>
        <p:nvPicPr>
          <p:cNvPr id="295" name="Google Shape;295;p35"/>
          <p:cNvPicPr preferRelativeResize="0"/>
          <p:nvPr/>
        </p:nvPicPr>
        <p:blipFill>
          <a:blip r:embed="rId8">
            <a:alphaModFix/>
          </a:blip>
          <a:stretch>
            <a:fillRect/>
          </a:stretch>
        </p:blipFill>
        <p:spPr>
          <a:xfrm>
            <a:off x="4967250" y="2990125"/>
            <a:ext cx="4019550" cy="167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6"/>
          <p:cNvSpPr txBox="1">
            <a:spLocks noGrp="1"/>
          </p:cNvSpPr>
          <p:nvPr>
            <p:ph type="title"/>
          </p:nvPr>
        </p:nvSpPr>
        <p:spPr>
          <a:xfrm>
            <a:off x="331900" y="572850"/>
            <a:ext cx="2817900" cy="14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Parameter Tuning</a:t>
            </a:r>
            <a:endParaRPr/>
          </a:p>
          <a:p>
            <a:pPr marL="0" lvl="0" indent="0" algn="l" rtl="0">
              <a:spcBef>
                <a:spcPts val="0"/>
              </a:spcBef>
              <a:spcAft>
                <a:spcPts val="0"/>
              </a:spcAft>
              <a:buNone/>
            </a:pPr>
            <a:endParaRPr sz="2400"/>
          </a:p>
        </p:txBody>
      </p:sp>
      <p:sp>
        <p:nvSpPr>
          <p:cNvPr id="301" name="Google Shape;301;p36"/>
          <p:cNvSpPr txBox="1"/>
          <p:nvPr/>
        </p:nvSpPr>
        <p:spPr>
          <a:xfrm>
            <a:off x="3669375" y="350150"/>
            <a:ext cx="5090400" cy="1728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000"/>
              </a:spcAft>
              <a:buNone/>
            </a:pPr>
            <a:r>
              <a:rPr lang="en" sz="1800" b="1" i="1">
                <a:solidFill>
                  <a:srgbClr val="FAFAFA"/>
                </a:solidFill>
                <a:latin typeface="Roboto"/>
                <a:ea typeface="Roboto"/>
                <a:cs typeface="Roboto"/>
                <a:sym typeface="Roboto"/>
              </a:rPr>
              <a:t>When fitting the last model based on tuning each estimator to its optimal parameters, we ran the ensemble again.  Surprisingly, this model did not perform as well as the model that used only Random Forest Classifier with 500 trees.  </a:t>
            </a:r>
            <a:endParaRPr sz="1800" b="1" i="1">
              <a:solidFill>
                <a:srgbClr val="FAFAFA"/>
              </a:solidFill>
              <a:latin typeface="Roboto"/>
              <a:ea typeface="Roboto"/>
              <a:cs typeface="Roboto"/>
              <a:sym typeface="Roboto"/>
            </a:endParaRPr>
          </a:p>
        </p:txBody>
      </p:sp>
      <p:pic>
        <p:nvPicPr>
          <p:cNvPr id="302" name="Google Shape;302;p36"/>
          <p:cNvPicPr preferRelativeResize="0"/>
          <p:nvPr/>
        </p:nvPicPr>
        <p:blipFill>
          <a:blip r:embed="rId3">
            <a:alphaModFix/>
          </a:blip>
          <a:stretch>
            <a:fillRect/>
          </a:stretch>
        </p:blipFill>
        <p:spPr>
          <a:xfrm>
            <a:off x="1632325" y="2292355"/>
            <a:ext cx="5514401" cy="2363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7"/>
          <p:cNvSpPr txBox="1">
            <a:spLocks noGrp="1"/>
          </p:cNvSpPr>
          <p:nvPr>
            <p:ph type="title"/>
          </p:nvPr>
        </p:nvSpPr>
        <p:spPr>
          <a:xfrm>
            <a:off x="3371850" y="473575"/>
            <a:ext cx="5526000" cy="767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600"/>
              <a:t>The Performance Metrics</a:t>
            </a:r>
            <a:endParaRPr sz="3600"/>
          </a:p>
        </p:txBody>
      </p:sp>
      <p:cxnSp>
        <p:nvCxnSpPr>
          <p:cNvPr id="308" name="Google Shape;308;p37"/>
          <p:cNvCxnSpPr/>
          <p:nvPr/>
        </p:nvCxnSpPr>
        <p:spPr>
          <a:xfrm>
            <a:off x="929038" y="2507950"/>
            <a:ext cx="0" cy="1038600"/>
          </a:xfrm>
          <a:prstGeom prst="straightConnector1">
            <a:avLst/>
          </a:prstGeom>
          <a:noFill/>
          <a:ln w="9525" cap="flat" cmpd="sng">
            <a:solidFill>
              <a:srgbClr val="B7B7B7"/>
            </a:solidFill>
            <a:prstDash val="solid"/>
            <a:round/>
            <a:headEnd type="none" w="med" len="med"/>
            <a:tailEnd type="none" w="med" len="med"/>
          </a:ln>
        </p:spPr>
      </p:cxnSp>
      <p:sp>
        <p:nvSpPr>
          <p:cNvPr id="309" name="Google Shape;309;p37"/>
          <p:cNvSpPr txBox="1">
            <a:spLocks noGrp="1"/>
          </p:cNvSpPr>
          <p:nvPr>
            <p:ph type="title"/>
          </p:nvPr>
        </p:nvSpPr>
        <p:spPr>
          <a:xfrm>
            <a:off x="929055" y="2678800"/>
            <a:ext cx="11238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1"/>
                </a:solidFill>
              </a:rPr>
              <a:t>Accuracy</a:t>
            </a:r>
            <a:endParaRPr sz="1700">
              <a:solidFill>
                <a:schemeClr val="dk1"/>
              </a:solidFill>
            </a:endParaRPr>
          </a:p>
        </p:txBody>
      </p:sp>
      <p:sp>
        <p:nvSpPr>
          <p:cNvPr id="310" name="Google Shape;310;p37"/>
          <p:cNvSpPr txBox="1">
            <a:spLocks noGrp="1"/>
          </p:cNvSpPr>
          <p:nvPr>
            <p:ph type="body" idx="1"/>
          </p:nvPr>
        </p:nvSpPr>
        <p:spPr>
          <a:xfrm>
            <a:off x="976112" y="3014088"/>
            <a:ext cx="18141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dk2"/>
                </a:solidFill>
              </a:rPr>
              <a:t>82%</a:t>
            </a:r>
            <a:endParaRPr sz="1600">
              <a:solidFill>
                <a:schemeClr val="dk2"/>
              </a:solidFill>
            </a:endParaRPr>
          </a:p>
        </p:txBody>
      </p:sp>
      <p:cxnSp>
        <p:nvCxnSpPr>
          <p:cNvPr id="311" name="Google Shape;311;p37"/>
          <p:cNvCxnSpPr/>
          <p:nvPr/>
        </p:nvCxnSpPr>
        <p:spPr>
          <a:xfrm>
            <a:off x="3395738" y="2355550"/>
            <a:ext cx="0" cy="1038600"/>
          </a:xfrm>
          <a:prstGeom prst="straightConnector1">
            <a:avLst/>
          </a:prstGeom>
          <a:noFill/>
          <a:ln w="9525" cap="flat" cmpd="sng">
            <a:solidFill>
              <a:srgbClr val="B7B7B7"/>
            </a:solidFill>
            <a:prstDash val="solid"/>
            <a:round/>
            <a:headEnd type="none" w="med" len="med"/>
            <a:tailEnd type="none" w="med" len="med"/>
          </a:ln>
        </p:spPr>
      </p:cxnSp>
      <p:sp>
        <p:nvSpPr>
          <p:cNvPr id="312" name="Google Shape;312;p37"/>
          <p:cNvSpPr txBox="1">
            <a:spLocks noGrp="1"/>
          </p:cNvSpPr>
          <p:nvPr>
            <p:ph type="title"/>
          </p:nvPr>
        </p:nvSpPr>
        <p:spPr>
          <a:xfrm>
            <a:off x="3442812" y="2355551"/>
            <a:ext cx="18141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1"/>
                </a:solidFill>
              </a:rPr>
              <a:t>Precision</a:t>
            </a:r>
            <a:endParaRPr sz="1700">
              <a:solidFill>
                <a:schemeClr val="dk1"/>
              </a:solidFill>
            </a:endParaRPr>
          </a:p>
        </p:txBody>
      </p:sp>
      <p:sp>
        <p:nvSpPr>
          <p:cNvPr id="313" name="Google Shape;313;p37"/>
          <p:cNvSpPr txBox="1">
            <a:spLocks noGrp="1"/>
          </p:cNvSpPr>
          <p:nvPr>
            <p:ph type="body" idx="1"/>
          </p:nvPr>
        </p:nvSpPr>
        <p:spPr>
          <a:xfrm>
            <a:off x="3442798" y="2678800"/>
            <a:ext cx="21114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dk2"/>
                </a:solidFill>
              </a:rPr>
              <a:t>84% for ‘carriers’</a:t>
            </a:r>
            <a:br>
              <a:rPr lang="en" sz="1600">
                <a:solidFill>
                  <a:schemeClr val="dk2"/>
                </a:solidFill>
              </a:rPr>
            </a:br>
            <a:r>
              <a:rPr lang="en" sz="1600">
                <a:solidFill>
                  <a:schemeClr val="dk2"/>
                </a:solidFill>
              </a:rPr>
              <a:t>81% for ‘noncarriers’</a:t>
            </a:r>
            <a:endParaRPr sz="1600">
              <a:solidFill>
                <a:schemeClr val="dk2"/>
              </a:solidFill>
            </a:endParaRPr>
          </a:p>
        </p:txBody>
      </p:sp>
      <p:cxnSp>
        <p:nvCxnSpPr>
          <p:cNvPr id="314" name="Google Shape;314;p37"/>
          <p:cNvCxnSpPr/>
          <p:nvPr/>
        </p:nvCxnSpPr>
        <p:spPr>
          <a:xfrm>
            <a:off x="6457563" y="2053100"/>
            <a:ext cx="0" cy="1038600"/>
          </a:xfrm>
          <a:prstGeom prst="straightConnector1">
            <a:avLst/>
          </a:prstGeom>
          <a:noFill/>
          <a:ln w="9525" cap="flat" cmpd="sng">
            <a:solidFill>
              <a:srgbClr val="B7B7B7"/>
            </a:solidFill>
            <a:prstDash val="solid"/>
            <a:round/>
            <a:headEnd type="none" w="med" len="med"/>
            <a:tailEnd type="none" w="med" len="med"/>
          </a:ln>
        </p:spPr>
      </p:cxnSp>
      <p:sp>
        <p:nvSpPr>
          <p:cNvPr id="315" name="Google Shape;315;p37"/>
          <p:cNvSpPr txBox="1">
            <a:spLocks noGrp="1"/>
          </p:cNvSpPr>
          <p:nvPr>
            <p:ph type="title"/>
          </p:nvPr>
        </p:nvSpPr>
        <p:spPr>
          <a:xfrm>
            <a:off x="6504637" y="2115845"/>
            <a:ext cx="18141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1"/>
                </a:solidFill>
              </a:rPr>
              <a:t>Recall</a:t>
            </a:r>
            <a:endParaRPr sz="1700">
              <a:solidFill>
                <a:schemeClr val="dk1"/>
              </a:solidFill>
            </a:endParaRPr>
          </a:p>
        </p:txBody>
      </p:sp>
      <p:sp>
        <p:nvSpPr>
          <p:cNvPr id="316" name="Google Shape;316;p37"/>
          <p:cNvSpPr txBox="1">
            <a:spLocks noGrp="1"/>
          </p:cNvSpPr>
          <p:nvPr>
            <p:ph type="body" idx="1"/>
          </p:nvPr>
        </p:nvSpPr>
        <p:spPr>
          <a:xfrm>
            <a:off x="6504625" y="2438325"/>
            <a:ext cx="2111400" cy="722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dk2"/>
                </a:solidFill>
              </a:rPr>
              <a:t>80% for ‘carriers</a:t>
            </a:r>
            <a:br>
              <a:rPr lang="en" sz="1600">
                <a:solidFill>
                  <a:schemeClr val="dk2"/>
                </a:solidFill>
              </a:rPr>
            </a:br>
            <a:r>
              <a:rPr lang="en" sz="1600">
                <a:solidFill>
                  <a:schemeClr val="dk2"/>
                </a:solidFill>
              </a:rPr>
              <a:t>85% for ‘noncarriers’</a:t>
            </a:r>
            <a:endParaRPr sz="1600">
              <a:solidFill>
                <a:schemeClr val="dk2"/>
              </a:solidFill>
            </a:endParaRPr>
          </a:p>
        </p:txBody>
      </p:sp>
      <p:grpSp>
        <p:nvGrpSpPr>
          <p:cNvPr id="317" name="Google Shape;317;p37"/>
          <p:cNvGrpSpPr/>
          <p:nvPr/>
        </p:nvGrpSpPr>
        <p:grpSpPr>
          <a:xfrm>
            <a:off x="929025" y="3219673"/>
            <a:ext cx="6993314" cy="1520400"/>
            <a:chOff x="929025" y="3219673"/>
            <a:chExt cx="6993314" cy="1520400"/>
          </a:xfrm>
        </p:grpSpPr>
        <p:cxnSp>
          <p:nvCxnSpPr>
            <p:cNvPr id="318" name="Google Shape;318;p37"/>
            <p:cNvCxnSpPr>
              <a:stCxn id="319" idx="6"/>
              <a:endCxn id="320" idx="2"/>
            </p:cNvCxnSpPr>
            <p:nvPr/>
          </p:nvCxnSpPr>
          <p:spPr>
            <a:xfrm>
              <a:off x="1537725" y="3964900"/>
              <a:ext cx="4864200" cy="15000"/>
            </a:xfrm>
            <a:prstGeom prst="straightConnector1">
              <a:avLst/>
            </a:prstGeom>
            <a:noFill/>
            <a:ln w="19050" cap="flat" cmpd="sng">
              <a:solidFill>
                <a:schemeClr val="dk1"/>
              </a:solidFill>
              <a:prstDash val="dot"/>
              <a:round/>
              <a:headEnd type="none" w="med" len="med"/>
              <a:tailEnd type="none" w="med" len="med"/>
            </a:ln>
          </p:spPr>
        </p:cxnSp>
        <p:sp>
          <p:nvSpPr>
            <p:cNvPr id="319" name="Google Shape;319;p37"/>
            <p:cNvSpPr/>
            <p:nvPr/>
          </p:nvSpPr>
          <p:spPr>
            <a:xfrm>
              <a:off x="929025" y="3675550"/>
              <a:ext cx="608700" cy="57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endParaRPr>
            </a:p>
          </p:txBody>
        </p:sp>
        <p:sp>
          <p:nvSpPr>
            <p:cNvPr id="321" name="Google Shape;321;p37"/>
            <p:cNvSpPr/>
            <p:nvPr/>
          </p:nvSpPr>
          <p:spPr>
            <a:xfrm>
              <a:off x="3421283" y="3431305"/>
              <a:ext cx="1097100" cy="109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7"/>
            <p:cNvSpPr/>
            <p:nvPr/>
          </p:nvSpPr>
          <p:spPr>
            <a:xfrm>
              <a:off x="6401939" y="3219673"/>
              <a:ext cx="1520400" cy="152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2" name="Google Shape;322;p37"/>
          <p:cNvPicPr preferRelativeResize="0"/>
          <p:nvPr/>
        </p:nvPicPr>
        <p:blipFill>
          <a:blip r:embed="rId3">
            <a:alphaModFix/>
          </a:blip>
          <a:stretch>
            <a:fillRect/>
          </a:stretch>
        </p:blipFill>
        <p:spPr>
          <a:xfrm>
            <a:off x="0" y="0"/>
            <a:ext cx="3202750" cy="2298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38"/>
          <p:cNvPicPr preferRelativeResize="0"/>
          <p:nvPr/>
        </p:nvPicPr>
        <p:blipFill rotWithShape="1">
          <a:blip r:embed="rId3">
            <a:alphaModFix/>
          </a:blip>
          <a:srcRect b="9477"/>
          <a:stretch/>
        </p:blipFill>
        <p:spPr>
          <a:xfrm>
            <a:off x="0" y="0"/>
            <a:ext cx="9144001" cy="5143500"/>
          </a:xfrm>
          <a:prstGeom prst="rect">
            <a:avLst/>
          </a:prstGeom>
          <a:noFill/>
          <a:ln>
            <a:noFill/>
          </a:ln>
        </p:spPr>
      </p:pic>
      <p:sp>
        <p:nvSpPr>
          <p:cNvPr id="328" name="Google Shape;328;p3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The Findings</a:t>
            </a:r>
            <a:endParaRPr/>
          </a:p>
        </p:txBody>
      </p:sp>
      <p:sp>
        <p:nvSpPr>
          <p:cNvPr id="329" name="Google Shape;329;p38"/>
          <p:cNvSpPr txBox="1"/>
          <p:nvPr/>
        </p:nvSpPr>
        <p:spPr>
          <a:xfrm>
            <a:off x="3679975" y="1240350"/>
            <a:ext cx="5079900" cy="266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solidFill>
                  <a:schemeClr val="lt1"/>
                </a:solidFill>
                <a:latin typeface="Roboto"/>
                <a:ea typeface="Roboto"/>
                <a:cs typeface="Roboto"/>
                <a:sym typeface="Roboto"/>
              </a:rPr>
              <a:t>It is in fact possible to determine,</a:t>
            </a:r>
            <a:endParaRPr sz="2300">
              <a:solidFill>
                <a:schemeClr val="lt1"/>
              </a:solidFill>
              <a:latin typeface="Roboto"/>
              <a:ea typeface="Roboto"/>
              <a:cs typeface="Roboto"/>
              <a:sym typeface="Roboto"/>
            </a:endParaRPr>
          </a:p>
          <a:p>
            <a:pPr marL="0" lvl="0" indent="0" algn="l" rtl="0">
              <a:spcBef>
                <a:spcPts val="0"/>
              </a:spcBef>
              <a:spcAft>
                <a:spcPts val="0"/>
              </a:spcAft>
              <a:buNone/>
            </a:pPr>
            <a:r>
              <a:rPr lang="en" sz="2300">
                <a:solidFill>
                  <a:schemeClr val="lt1"/>
                </a:solidFill>
                <a:latin typeface="Roboto"/>
                <a:ea typeface="Roboto"/>
                <a:cs typeface="Roboto"/>
                <a:sym typeface="Roboto"/>
              </a:rPr>
              <a:t>with a reasonable level of confidence, a person’s likelihood to suffer from severe stress issues based on their temperament and other demographic information such as age, gender, race, and level of education.</a:t>
            </a:r>
            <a:endParaRPr sz="2300">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286350" y="109950"/>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Data</a:t>
            </a:r>
            <a:endParaRPr/>
          </a:p>
        </p:txBody>
      </p:sp>
      <p:sp>
        <p:nvSpPr>
          <p:cNvPr id="81" name="Google Shape;81;p15"/>
          <p:cNvSpPr txBox="1">
            <a:spLocks noGrp="1"/>
          </p:cNvSpPr>
          <p:nvPr>
            <p:ph type="body" idx="1"/>
          </p:nvPr>
        </p:nvSpPr>
        <p:spPr>
          <a:xfrm>
            <a:off x="286350" y="877650"/>
            <a:ext cx="8222100" cy="27102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highlight>
                  <a:schemeClr val="dk1"/>
                </a:highlight>
                <a:latin typeface="Arial"/>
                <a:ea typeface="Arial"/>
                <a:cs typeface="Arial"/>
                <a:sym typeface="Arial"/>
              </a:rPr>
              <a:t>Results of an interactive version of the Taylor Manifest Anxiety Scale</a:t>
            </a:r>
            <a:endParaRPr sz="1800">
              <a:solidFill>
                <a:schemeClr val="lt1"/>
              </a:solidFill>
              <a:highlight>
                <a:schemeClr val="dk1"/>
              </a:highlight>
              <a:latin typeface="Arial"/>
              <a:ea typeface="Arial"/>
              <a:cs typeface="Arial"/>
              <a:sym typeface="Arial"/>
            </a:endParaRPr>
          </a:p>
          <a:p>
            <a:pPr marL="0" lvl="0" indent="0" algn="ctr" rtl="0">
              <a:spcBef>
                <a:spcPts val="1600"/>
              </a:spcBef>
              <a:spcAft>
                <a:spcPts val="0"/>
              </a:spcAft>
              <a:buNone/>
            </a:pPr>
            <a:endParaRPr sz="1800">
              <a:solidFill>
                <a:schemeClr val="lt1"/>
              </a:solidFill>
              <a:highlight>
                <a:schemeClr val="dk1"/>
              </a:highlight>
              <a:latin typeface="Arial"/>
              <a:ea typeface="Arial"/>
              <a:cs typeface="Arial"/>
              <a:sym typeface="Arial"/>
            </a:endParaRPr>
          </a:p>
          <a:p>
            <a:pPr marL="457200" lvl="0" indent="-342900" algn="l" rtl="0">
              <a:spcBef>
                <a:spcPts val="1600"/>
              </a:spcBef>
              <a:spcAft>
                <a:spcPts val="0"/>
              </a:spcAft>
              <a:buClr>
                <a:schemeClr val="dk1"/>
              </a:buClr>
              <a:buSzPts val="1800"/>
              <a:buFont typeface="Arial"/>
              <a:buChar char="●"/>
            </a:pPr>
            <a:r>
              <a:rPr lang="en" sz="1800">
                <a:solidFill>
                  <a:schemeClr val="dk1"/>
                </a:solidFill>
                <a:highlight>
                  <a:schemeClr val="lt1"/>
                </a:highlight>
                <a:latin typeface="Arial"/>
                <a:ea typeface="Arial"/>
                <a:cs typeface="Arial"/>
                <a:sym typeface="Arial"/>
              </a:rPr>
              <a:t>Forty-two questions about thoughts/feelings</a:t>
            </a:r>
            <a:endParaRPr sz="1800">
              <a:solidFill>
                <a:schemeClr val="dk1"/>
              </a:solidFill>
              <a:highlight>
                <a:schemeClr val="lt1"/>
              </a:highlight>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sz="1800">
                <a:solidFill>
                  <a:schemeClr val="dk1"/>
                </a:solidFill>
                <a:highlight>
                  <a:schemeClr val="lt1"/>
                </a:highlight>
                <a:latin typeface="Arial"/>
                <a:ea typeface="Arial"/>
                <a:cs typeface="Arial"/>
                <a:sym typeface="Arial"/>
              </a:rPr>
              <a:t>Time elapsed &amp; position included as well</a:t>
            </a:r>
            <a:endParaRPr sz="1800">
              <a:solidFill>
                <a:schemeClr val="dk1"/>
              </a:solidFill>
              <a:highlight>
                <a:schemeClr val="lt1"/>
              </a:highlight>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sz="1800">
                <a:solidFill>
                  <a:schemeClr val="dk1"/>
                </a:solidFill>
                <a:highlight>
                  <a:schemeClr val="lt1"/>
                </a:highlight>
                <a:latin typeface="Arial"/>
                <a:ea typeface="Arial"/>
                <a:cs typeface="Arial"/>
                <a:sym typeface="Arial"/>
              </a:rPr>
              <a:t>Ten Item Personality Inventory questions</a:t>
            </a:r>
            <a:endParaRPr sz="1800">
              <a:solidFill>
                <a:schemeClr val="dk1"/>
              </a:solidFill>
              <a:highlight>
                <a:schemeClr val="lt1"/>
              </a:highlight>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sz="1800">
                <a:solidFill>
                  <a:schemeClr val="dk1"/>
                </a:solidFill>
                <a:highlight>
                  <a:schemeClr val="lt1"/>
                </a:highlight>
                <a:latin typeface="Arial"/>
                <a:ea typeface="Arial"/>
                <a:cs typeface="Arial"/>
                <a:sym typeface="Arial"/>
              </a:rPr>
              <a:t>Sixteen Words you may know</a:t>
            </a:r>
            <a:endParaRPr sz="1800">
              <a:solidFill>
                <a:schemeClr val="dk1"/>
              </a:solidFill>
              <a:highlight>
                <a:schemeClr val="lt1"/>
              </a:highlight>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sz="1800">
                <a:solidFill>
                  <a:schemeClr val="dk1"/>
                </a:solidFill>
                <a:highlight>
                  <a:schemeClr val="lt1"/>
                </a:highlight>
                <a:latin typeface="Arial"/>
                <a:ea typeface="Arial"/>
                <a:cs typeface="Arial"/>
                <a:sym typeface="Arial"/>
              </a:rPr>
              <a:t>Eighteen demographic questions</a:t>
            </a:r>
            <a:endParaRPr sz="1800">
              <a:solidFill>
                <a:schemeClr val="dk1"/>
              </a:solidFill>
              <a:highlight>
                <a:schemeClr val="lt1"/>
              </a:highlight>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 sz="1800">
                <a:solidFill>
                  <a:schemeClr val="dk1"/>
                </a:solidFill>
                <a:highlight>
                  <a:schemeClr val="lt1"/>
                </a:highlight>
                <a:latin typeface="Arial"/>
                <a:ea typeface="Arial"/>
                <a:cs typeface="Arial"/>
                <a:sym typeface="Arial"/>
              </a:rPr>
              <a:t>172 columns in original dataset</a:t>
            </a:r>
            <a:endParaRPr sz="1800">
              <a:solidFill>
                <a:schemeClr val="dk1"/>
              </a:solidFill>
              <a:highlight>
                <a:schemeClr val="lt1"/>
              </a:highlight>
              <a:latin typeface="Arial"/>
              <a:ea typeface="Arial"/>
              <a:cs typeface="Arial"/>
              <a:sym typeface="Arial"/>
            </a:endParaRPr>
          </a:p>
        </p:txBody>
      </p:sp>
      <p:graphicFrame>
        <p:nvGraphicFramePr>
          <p:cNvPr id="82" name="Google Shape;82;p15"/>
          <p:cNvGraphicFramePr/>
          <p:nvPr/>
        </p:nvGraphicFramePr>
        <p:xfrm>
          <a:off x="5868681" y="4577106"/>
          <a:ext cx="2639775" cy="656687"/>
        </p:xfrm>
        <a:graphic>
          <a:graphicData uri="http://schemas.openxmlformats.org/drawingml/2006/table">
            <a:tbl>
              <a:tblPr>
                <a:noFill/>
                <a:tableStyleId>{3BD3B696-73C5-4F7C-83EF-50C0103F36E3}</a:tableStyleId>
              </a:tblPr>
              <a:tblGrid>
                <a:gridCol w="732575">
                  <a:extLst>
                    <a:ext uri="{9D8B030D-6E8A-4147-A177-3AD203B41FA5}">
                      <a16:colId xmlns:a16="http://schemas.microsoft.com/office/drawing/2014/main" val="20000"/>
                    </a:ext>
                  </a:extLst>
                </a:gridCol>
                <a:gridCol w="1101100">
                  <a:extLst>
                    <a:ext uri="{9D8B030D-6E8A-4147-A177-3AD203B41FA5}">
                      <a16:colId xmlns:a16="http://schemas.microsoft.com/office/drawing/2014/main" val="20001"/>
                    </a:ext>
                  </a:extLst>
                </a:gridCol>
                <a:gridCol w="806100">
                  <a:extLst>
                    <a:ext uri="{9D8B030D-6E8A-4147-A177-3AD203B41FA5}">
                      <a16:colId xmlns:a16="http://schemas.microsoft.com/office/drawing/2014/main" val="20002"/>
                    </a:ext>
                  </a:extLst>
                </a:gridCol>
              </a:tblGrid>
              <a:tr h="241650">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Stress</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Depression</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Anxiety</a:t>
                      </a:r>
                      <a:endParaRPr b="1">
                        <a:solidFill>
                          <a:schemeClr val="lt2"/>
                        </a:solidFill>
                        <a:latin typeface="Roboto"/>
                        <a:ea typeface="Roboto"/>
                        <a:cs typeface="Roboto"/>
                        <a:sym typeface="Roboto"/>
                      </a:endParaRPr>
                    </a:p>
                    <a:p>
                      <a:pPr marL="0" lvl="0" indent="0" algn="l" rtl="0">
                        <a:lnSpc>
                          <a:spcPct val="115000"/>
                        </a:lnSpc>
                        <a:spcBef>
                          <a:spcPts val="0"/>
                        </a:spcBef>
                        <a:spcAft>
                          <a:spcPts val="0"/>
                        </a:spcAft>
                        <a:buNone/>
                      </a:pP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3" name="Google Shape;83;p15"/>
          <p:cNvSpPr/>
          <p:nvPr/>
        </p:nvSpPr>
        <p:spPr>
          <a:xfrm>
            <a:off x="5975583" y="3069166"/>
            <a:ext cx="722400" cy="145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6796341" y="1919075"/>
            <a:ext cx="722400" cy="2607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7617100" y="2163901"/>
            <a:ext cx="722400" cy="2363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86" name="Google Shape;86;p15"/>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txBox="1">
            <a:spLocks noGrp="1"/>
          </p:cNvSpPr>
          <p:nvPr>
            <p:ph type="title" idx="4294967295"/>
          </p:nvPr>
        </p:nvSpPr>
        <p:spPr>
          <a:xfrm>
            <a:off x="311700" y="220100"/>
            <a:ext cx="8520600" cy="101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a:t>Pre-Processing</a:t>
            </a:r>
            <a:endParaRPr sz="1600" i="1"/>
          </a:p>
        </p:txBody>
      </p:sp>
      <p:sp>
        <p:nvSpPr>
          <p:cNvPr id="93" name="Google Shape;93;p16"/>
          <p:cNvSpPr txBox="1">
            <a:spLocks noGrp="1"/>
          </p:cNvSpPr>
          <p:nvPr>
            <p:ph type="title" idx="4294967295"/>
          </p:nvPr>
        </p:nvSpPr>
        <p:spPr>
          <a:xfrm>
            <a:off x="231725" y="304779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rPr>
              <a:t>Handle Nulls</a:t>
            </a:r>
            <a:endParaRPr sz="1800">
              <a:solidFill>
                <a:schemeClr val="dk1"/>
              </a:solidFill>
            </a:endParaRPr>
          </a:p>
        </p:txBody>
      </p:sp>
      <p:sp>
        <p:nvSpPr>
          <p:cNvPr id="94" name="Google Shape;94;p16"/>
          <p:cNvSpPr txBox="1">
            <a:spLocks noGrp="1"/>
          </p:cNvSpPr>
          <p:nvPr>
            <p:ph type="body" idx="4294967295"/>
          </p:nvPr>
        </p:nvSpPr>
        <p:spPr>
          <a:xfrm>
            <a:off x="231725" y="3572413"/>
            <a:ext cx="20223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dk2"/>
                </a:solidFill>
              </a:rPr>
              <a:t>Only in ‘Major’ and ‘Country’ columns</a:t>
            </a:r>
            <a:endParaRPr sz="1200">
              <a:solidFill>
                <a:schemeClr val="dk2"/>
              </a:solidFill>
            </a:endParaRPr>
          </a:p>
        </p:txBody>
      </p:sp>
      <p:sp>
        <p:nvSpPr>
          <p:cNvPr id="95" name="Google Shape;95;p16"/>
          <p:cNvSpPr txBox="1">
            <a:spLocks noGrp="1"/>
          </p:cNvSpPr>
          <p:nvPr>
            <p:ph type="title" idx="4294967295"/>
          </p:nvPr>
        </p:nvSpPr>
        <p:spPr>
          <a:xfrm>
            <a:off x="2449668" y="304779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rPr>
              <a:t>‘Major’ Pain</a:t>
            </a:r>
            <a:endParaRPr sz="1800">
              <a:solidFill>
                <a:schemeClr val="dk1"/>
              </a:solidFill>
            </a:endParaRPr>
          </a:p>
        </p:txBody>
      </p:sp>
      <p:sp>
        <p:nvSpPr>
          <p:cNvPr id="96" name="Google Shape;96;p16"/>
          <p:cNvSpPr txBox="1">
            <a:spLocks noGrp="1"/>
          </p:cNvSpPr>
          <p:nvPr>
            <p:ph type="title" idx="4294967295"/>
          </p:nvPr>
        </p:nvSpPr>
        <p:spPr>
          <a:xfrm>
            <a:off x="4667629" y="304779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rPr>
              <a:t>Outliers</a:t>
            </a:r>
            <a:endParaRPr sz="1800">
              <a:solidFill>
                <a:schemeClr val="dk1"/>
              </a:solidFill>
            </a:endParaRPr>
          </a:p>
        </p:txBody>
      </p:sp>
      <p:sp>
        <p:nvSpPr>
          <p:cNvPr id="97" name="Google Shape;97;p16"/>
          <p:cNvSpPr txBox="1">
            <a:spLocks noGrp="1"/>
          </p:cNvSpPr>
          <p:nvPr>
            <p:ph type="body" idx="4294967295"/>
          </p:nvPr>
        </p:nvSpPr>
        <p:spPr>
          <a:xfrm>
            <a:off x="2638824" y="3572425"/>
            <a:ext cx="16440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dk2"/>
                </a:solidFill>
              </a:rPr>
              <a:t>4500 majors processed to under 100</a:t>
            </a:r>
            <a:endParaRPr sz="1200">
              <a:solidFill>
                <a:schemeClr val="dk2"/>
              </a:solidFill>
            </a:endParaRPr>
          </a:p>
        </p:txBody>
      </p:sp>
      <p:sp>
        <p:nvSpPr>
          <p:cNvPr id="98" name="Google Shape;98;p16"/>
          <p:cNvSpPr txBox="1">
            <a:spLocks noGrp="1"/>
          </p:cNvSpPr>
          <p:nvPr>
            <p:ph type="body" idx="4294967295"/>
          </p:nvPr>
        </p:nvSpPr>
        <p:spPr>
          <a:xfrm>
            <a:off x="4878838" y="3572425"/>
            <a:ext cx="15999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dk2"/>
                </a:solidFill>
              </a:rPr>
              <a:t>Ages over 1900 and family sizes over 120!</a:t>
            </a:r>
            <a:endParaRPr sz="1200">
              <a:solidFill>
                <a:schemeClr val="dk2"/>
              </a:solidFill>
            </a:endParaRPr>
          </a:p>
        </p:txBody>
      </p:sp>
      <p:sp>
        <p:nvSpPr>
          <p:cNvPr id="99" name="Google Shape;99;p16"/>
          <p:cNvSpPr txBox="1">
            <a:spLocks noGrp="1"/>
          </p:cNvSpPr>
          <p:nvPr>
            <p:ph type="title" idx="4294967295"/>
          </p:nvPr>
        </p:nvSpPr>
        <p:spPr>
          <a:xfrm>
            <a:off x="6885590" y="304779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rPr>
              <a:t>Dropped Columns</a:t>
            </a:r>
            <a:endParaRPr sz="1800">
              <a:solidFill>
                <a:schemeClr val="dk1"/>
              </a:solidFill>
            </a:endParaRPr>
          </a:p>
        </p:txBody>
      </p:sp>
      <p:sp>
        <p:nvSpPr>
          <p:cNvPr id="100" name="Google Shape;100;p16"/>
          <p:cNvSpPr txBox="1">
            <a:spLocks noGrp="1"/>
          </p:cNvSpPr>
          <p:nvPr>
            <p:ph type="body" idx="4294967295"/>
          </p:nvPr>
        </p:nvSpPr>
        <p:spPr>
          <a:xfrm>
            <a:off x="6885590" y="3572413"/>
            <a:ext cx="20223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dk2"/>
                </a:solidFill>
              </a:rPr>
              <a:t>Some columns did not add values, such as elapsed time and position</a:t>
            </a:r>
            <a:endParaRPr sz="12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7"/>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txBox="1">
            <a:spLocks noGrp="1"/>
          </p:cNvSpPr>
          <p:nvPr>
            <p:ph type="title" idx="4294967295"/>
          </p:nvPr>
        </p:nvSpPr>
        <p:spPr>
          <a:xfrm>
            <a:off x="320250" y="506450"/>
            <a:ext cx="8520600" cy="101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a:t>Handling Nulls</a:t>
            </a:r>
            <a:endParaRPr sz="1600" i="1"/>
          </a:p>
        </p:txBody>
      </p:sp>
      <p:pic>
        <p:nvPicPr>
          <p:cNvPr id="107" name="Google Shape;107;p17"/>
          <p:cNvPicPr preferRelativeResize="0"/>
          <p:nvPr/>
        </p:nvPicPr>
        <p:blipFill>
          <a:blip r:embed="rId3">
            <a:alphaModFix/>
          </a:blip>
          <a:stretch>
            <a:fillRect/>
          </a:stretch>
        </p:blipFill>
        <p:spPr>
          <a:xfrm>
            <a:off x="389850" y="2197425"/>
            <a:ext cx="3841625" cy="1635625"/>
          </a:xfrm>
          <a:prstGeom prst="rect">
            <a:avLst/>
          </a:prstGeom>
          <a:noFill/>
          <a:ln>
            <a:noFill/>
          </a:ln>
        </p:spPr>
      </p:pic>
      <p:pic>
        <p:nvPicPr>
          <p:cNvPr id="108" name="Google Shape;108;p17"/>
          <p:cNvPicPr preferRelativeResize="0"/>
          <p:nvPr/>
        </p:nvPicPr>
        <p:blipFill>
          <a:blip r:embed="rId4">
            <a:alphaModFix/>
          </a:blip>
          <a:stretch>
            <a:fillRect/>
          </a:stretch>
        </p:blipFill>
        <p:spPr>
          <a:xfrm>
            <a:off x="4668725" y="1576475"/>
            <a:ext cx="4172125" cy="3227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txBox="1">
            <a:spLocks noGrp="1"/>
          </p:cNvSpPr>
          <p:nvPr>
            <p:ph type="title" idx="4294967295"/>
          </p:nvPr>
        </p:nvSpPr>
        <p:spPr>
          <a:xfrm>
            <a:off x="320250" y="506450"/>
            <a:ext cx="8520600" cy="101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a:t>‘Major’ Pain</a:t>
            </a:r>
            <a:endParaRPr sz="1600" i="1"/>
          </a:p>
        </p:txBody>
      </p:sp>
      <p:pic>
        <p:nvPicPr>
          <p:cNvPr id="115" name="Google Shape;115;p18"/>
          <p:cNvPicPr preferRelativeResize="0"/>
          <p:nvPr/>
        </p:nvPicPr>
        <p:blipFill>
          <a:blip r:embed="rId3">
            <a:alphaModFix/>
          </a:blip>
          <a:stretch>
            <a:fillRect/>
          </a:stretch>
        </p:blipFill>
        <p:spPr>
          <a:xfrm>
            <a:off x="0" y="1270763"/>
            <a:ext cx="6478501" cy="2601950"/>
          </a:xfrm>
          <a:prstGeom prst="rect">
            <a:avLst/>
          </a:prstGeom>
          <a:noFill/>
          <a:ln>
            <a:noFill/>
          </a:ln>
        </p:spPr>
      </p:pic>
      <p:pic>
        <p:nvPicPr>
          <p:cNvPr id="116" name="Google Shape;116;p18"/>
          <p:cNvPicPr preferRelativeResize="0"/>
          <p:nvPr/>
        </p:nvPicPr>
        <p:blipFill>
          <a:blip r:embed="rId4">
            <a:alphaModFix/>
          </a:blip>
          <a:stretch>
            <a:fillRect/>
          </a:stretch>
        </p:blipFill>
        <p:spPr>
          <a:xfrm>
            <a:off x="2883325" y="1887825"/>
            <a:ext cx="6260675" cy="1484625"/>
          </a:xfrm>
          <a:prstGeom prst="rect">
            <a:avLst/>
          </a:prstGeom>
          <a:noFill/>
          <a:ln>
            <a:noFill/>
          </a:ln>
        </p:spPr>
      </p:pic>
      <p:pic>
        <p:nvPicPr>
          <p:cNvPr id="117" name="Google Shape;117;p18"/>
          <p:cNvPicPr preferRelativeResize="0"/>
          <p:nvPr/>
        </p:nvPicPr>
        <p:blipFill>
          <a:blip r:embed="rId5">
            <a:alphaModFix/>
          </a:blip>
          <a:stretch>
            <a:fillRect/>
          </a:stretch>
        </p:blipFill>
        <p:spPr>
          <a:xfrm>
            <a:off x="3291525" y="4152388"/>
            <a:ext cx="5238750" cy="704850"/>
          </a:xfrm>
          <a:prstGeom prst="rect">
            <a:avLst/>
          </a:prstGeom>
          <a:noFill/>
          <a:ln>
            <a:noFill/>
          </a:ln>
        </p:spPr>
      </p:pic>
      <p:cxnSp>
        <p:nvCxnSpPr>
          <p:cNvPr id="118" name="Google Shape;118;p18"/>
          <p:cNvCxnSpPr/>
          <p:nvPr/>
        </p:nvCxnSpPr>
        <p:spPr>
          <a:xfrm>
            <a:off x="2757350" y="1628988"/>
            <a:ext cx="1272600" cy="148500"/>
          </a:xfrm>
          <a:prstGeom prst="straightConnector1">
            <a:avLst/>
          </a:prstGeom>
          <a:noFill/>
          <a:ln w="28575" cap="flat" cmpd="sng">
            <a:solidFill>
              <a:schemeClr val="dk1"/>
            </a:solidFill>
            <a:prstDash val="solid"/>
            <a:round/>
            <a:headEnd type="none" w="med" len="med"/>
            <a:tailEnd type="triangle" w="med" len="med"/>
          </a:ln>
        </p:spPr>
      </p:cxnSp>
      <p:cxnSp>
        <p:nvCxnSpPr>
          <p:cNvPr id="119" name="Google Shape;119;p18"/>
          <p:cNvCxnSpPr/>
          <p:nvPr/>
        </p:nvCxnSpPr>
        <p:spPr>
          <a:xfrm flipH="1">
            <a:off x="7020500" y="3319425"/>
            <a:ext cx="201600" cy="837900"/>
          </a:xfrm>
          <a:prstGeom prst="straightConnector1">
            <a:avLst/>
          </a:prstGeom>
          <a:noFill/>
          <a:ln w="28575" cap="flat" cmpd="sng">
            <a:solidFill>
              <a:schemeClr val="dk1"/>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txBox="1">
            <a:spLocks noGrp="1"/>
          </p:cNvSpPr>
          <p:nvPr>
            <p:ph type="title" idx="4294967295"/>
          </p:nvPr>
        </p:nvSpPr>
        <p:spPr>
          <a:xfrm>
            <a:off x="320250" y="506450"/>
            <a:ext cx="8520600" cy="101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a:t>Outliers</a:t>
            </a:r>
            <a:endParaRPr sz="1600" i="1"/>
          </a:p>
        </p:txBody>
      </p:sp>
      <p:cxnSp>
        <p:nvCxnSpPr>
          <p:cNvPr id="126" name="Google Shape;126;p19"/>
          <p:cNvCxnSpPr/>
          <p:nvPr/>
        </p:nvCxnSpPr>
        <p:spPr>
          <a:xfrm>
            <a:off x="2757350" y="1628988"/>
            <a:ext cx="1272600" cy="148500"/>
          </a:xfrm>
          <a:prstGeom prst="straightConnector1">
            <a:avLst/>
          </a:prstGeom>
          <a:noFill/>
          <a:ln w="28575" cap="flat" cmpd="sng">
            <a:solidFill>
              <a:schemeClr val="dk1"/>
            </a:solidFill>
            <a:prstDash val="solid"/>
            <a:round/>
            <a:headEnd type="none" w="med" len="med"/>
            <a:tailEnd type="triangle" w="med" len="med"/>
          </a:ln>
        </p:spPr>
      </p:cxnSp>
      <p:pic>
        <p:nvPicPr>
          <p:cNvPr id="127" name="Google Shape;127;p19"/>
          <p:cNvPicPr preferRelativeResize="0"/>
          <p:nvPr/>
        </p:nvPicPr>
        <p:blipFill>
          <a:blip r:embed="rId3">
            <a:alphaModFix/>
          </a:blip>
          <a:stretch>
            <a:fillRect/>
          </a:stretch>
        </p:blipFill>
        <p:spPr>
          <a:xfrm>
            <a:off x="576600" y="1777500"/>
            <a:ext cx="3567125" cy="2952400"/>
          </a:xfrm>
          <a:prstGeom prst="rect">
            <a:avLst/>
          </a:prstGeom>
          <a:noFill/>
          <a:ln>
            <a:noFill/>
          </a:ln>
        </p:spPr>
      </p:pic>
      <p:pic>
        <p:nvPicPr>
          <p:cNvPr id="128" name="Google Shape;128;p19"/>
          <p:cNvPicPr preferRelativeResize="0"/>
          <p:nvPr/>
        </p:nvPicPr>
        <p:blipFill>
          <a:blip r:embed="rId4">
            <a:alphaModFix/>
          </a:blip>
          <a:stretch>
            <a:fillRect/>
          </a:stretch>
        </p:blipFill>
        <p:spPr>
          <a:xfrm>
            <a:off x="4996075" y="1777500"/>
            <a:ext cx="3237263" cy="2484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txBox="1">
            <a:spLocks noGrp="1"/>
          </p:cNvSpPr>
          <p:nvPr>
            <p:ph type="title" idx="4294967295"/>
          </p:nvPr>
        </p:nvSpPr>
        <p:spPr>
          <a:xfrm>
            <a:off x="320250" y="506450"/>
            <a:ext cx="8520600" cy="101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a:t>Outliers</a:t>
            </a:r>
            <a:endParaRPr sz="1600" i="1"/>
          </a:p>
        </p:txBody>
      </p:sp>
      <p:cxnSp>
        <p:nvCxnSpPr>
          <p:cNvPr id="135" name="Google Shape;135;p20"/>
          <p:cNvCxnSpPr/>
          <p:nvPr/>
        </p:nvCxnSpPr>
        <p:spPr>
          <a:xfrm>
            <a:off x="2757350" y="1628988"/>
            <a:ext cx="1272600" cy="148500"/>
          </a:xfrm>
          <a:prstGeom prst="straightConnector1">
            <a:avLst/>
          </a:prstGeom>
          <a:noFill/>
          <a:ln w="28575" cap="flat" cmpd="sng">
            <a:solidFill>
              <a:schemeClr val="dk1"/>
            </a:solidFill>
            <a:prstDash val="solid"/>
            <a:round/>
            <a:headEnd type="none" w="med" len="med"/>
            <a:tailEnd type="triangle" w="med" len="med"/>
          </a:ln>
        </p:spPr>
      </p:cxnSp>
      <p:pic>
        <p:nvPicPr>
          <p:cNvPr id="136" name="Google Shape;136;p20"/>
          <p:cNvPicPr preferRelativeResize="0"/>
          <p:nvPr/>
        </p:nvPicPr>
        <p:blipFill>
          <a:blip r:embed="rId3">
            <a:alphaModFix/>
          </a:blip>
          <a:stretch>
            <a:fillRect/>
          </a:stretch>
        </p:blipFill>
        <p:spPr>
          <a:xfrm>
            <a:off x="735675" y="1518650"/>
            <a:ext cx="3219697" cy="2354100"/>
          </a:xfrm>
          <a:prstGeom prst="rect">
            <a:avLst/>
          </a:prstGeom>
          <a:noFill/>
          <a:ln>
            <a:noFill/>
          </a:ln>
        </p:spPr>
      </p:pic>
      <p:pic>
        <p:nvPicPr>
          <p:cNvPr id="137" name="Google Shape;137;p20"/>
          <p:cNvPicPr preferRelativeResize="0"/>
          <p:nvPr/>
        </p:nvPicPr>
        <p:blipFill>
          <a:blip r:embed="rId4">
            <a:alphaModFix/>
          </a:blip>
          <a:stretch>
            <a:fillRect/>
          </a:stretch>
        </p:blipFill>
        <p:spPr>
          <a:xfrm>
            <a:off x="4903147" y="1609850"/>
            <a:ext cx="3619500" cy="2171700"/>
          </a:xfrm>
          <a:prstGeom prst="rect">
            <a:avLst/>
          </a:prstGeom>
          <a:noFill/>
          <a:ln>
            <a:noFill/>
          </a:ln>
        </p:spPr>
      </p:pic>
      <p:pic>
        <p:nvPicPr>
          <p:cNvPr id="138" name="Google Shape;138;p20"/>
          <p:cNvPicPr preferRelativeResize="0"/>
          <p:nvPr/>
        </p:nvPicPr>
        <p:blipFill>
          <a:blip r:embed="rId5">
            <a:alphaModFix/>
          </a:blip>
          <a:stretch>
            <a:fillRect/>
          </a:stretch>
        </p:blipFill>
        <p:spPr>
          <a:xfrm>
            <a:off x="152400" y="4368825"/>
            <a:ext cx="8839200" cy="41520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txBox="1">
            <a:spLocks noGrp="1"/>
          </p:cNvSpPr>
          <p:nvPr>
            <p:ph type="title" idx="4294967295"/>
          </p:nvPr>
        </p:nvSpPr>
        <p:spPr>
          <a:xfrm>
            <a:off x="320250" y="506450"/>
            <a:ext cx="8520600" cy="101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a:t>Dropped Columns</a:t>
            </a:r>
            <a:endParaRPr sz="1600" i="1"/>
          </a:p>
        </p:txBody>
      </p:sp>
      <p:cxnSp>
        <p:nvCxnSpPr>
          <p:cNvPr id="145" name="Google Shape;145;p21"/>
          <p:cNvCxnSpPr/>
          <p:nvPr/>
        </p:nvCxnSpPr>
        <p:spPr>
          <a:xfrm>
            <a:off x="2757350" y="1628988"/>
            <a:ext cx="1272600" cy="148500"/>
          </a:xfrm>
          <a:prstGeom prst="straightConnector1">
            <a:avLst/>
          </a:prstGeom>
          <a:noFill/>
          <a:ln w="28575" cap="flat" cmpd="sng">
            <a:solidFill>
              <a:schemeClr val="dk1"/>
            </a:solidFill>
            <a:prstDash val="solid"/>
            <a:round/>
            <a:headEnd type="none" w="med" len="med"/>
            <a:tailEnd type="triangle" w="med" len="med"/>
          </a:ln>
        </p:spPr>
      </p:cxnSp>
      <p:pic>
        <p:nvPicPr>
          <p:cNvPr id="146" name="Google Shape;146;p21"/>
          <p:cNvPicPr preferRelativeResize="0"/>
          <p:nvPr/>
        </p:nvPicPr>
        <p:blipFill>
          <a:blip r:embed="rId3">
            <a:alphaModFix/>
          </a:blip>
          <a:stretch>
            <a:fillRect/>
          </a:stretch>
        </p:blipFill>
        <p:spPr>
          <a:xfrm>
            <a:off x="555400" y="1777500"/>
            <a:ext cx="7924800" cy="2152650"/>
          </a:xfrm>
          <a:prstGeom prst="rect">
            <a:avLst/>
          </a:prstGeom>
          <a:noFill/>
          <a:ln>
            <a:noFill/>
          </a:ln>
        </p:spPr>
      </p:pic>
      <p:sp>
        <p:nvSpPr>
          <p:cNvPr id="147" name="Google Shape;147;p21"/>
          <p:cNvSpPr txBox="1"/>
          <p:nvPr/>
        </p:nvSpPr>
        <p:spPr>
          <a:xfrm>
            <a:off x="1813475" y="4136000"/>
            <a:ext cx="5694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dk1"/>
                </a:solidFill>
                <a:latin typeface="Roboto"/>
                <a:ea typeface="Roboto"/>
                <a:cs typeface="Roboto"/>
                <a:sym typeface="Roboto"/>
              </a:rPr>
              <a:t>Final number of columns after preprocessing = 34</a:t>
            </a:r>
            <a:endParaRPr sz="1900" b="1">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636</Words>
  <Application>Microsoft Macintosh PowerPoint</Application>
  <PresentationFormat>On-screen Show (16:9)</PresentationFormat>
  <Paragraphs>110</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Bree Serif</vt:lpstr>
      <vt:lpstr>Roboto</vt:lpstr>
      <vt:lpstr>Arial</vt:lpstr>
      <vt:lpstr>Material</vt:lpstr>
      <vt:lpstr>Detection with DASS</vt:lpstr>
      <vt:lpstr>The Question:  How well do temperament and demographics predict a person’s likelihood to suffer from severe depression, anxiety, or stress issues?</vt:lpstr>
      <vt:lpstr>The Data</vt:lpstr>
      <vt:lpstr>Pre-Processing</vt:lpstr>
      <vt:lpstr>Handling Nulls</vt:lpstr>
      <vt:lpstr>‘Major’ Pain</vt:lpstr>
      <vt:lpstr>Outliers</vt:lpstr>
      <vt:lpstr>Outliers</vt:lpstr>
      <vt:lpstr>Dropped Columns</vt:lpstr>
      <vt:lpstr>The Model</vt:lpstr>
      <vt:lpstr>PowerPoint Presentation</vt:lpstr>
      <vt:lpstr>PowerPoint Presentation</vt:lpstr>
      <vt:lpstr>The Process Developing a Supervised Machine Learning Model</vt:lpstr>
      <vt:lpstr>Dimensionality Reduction</vt:lpstr>
      <vt:lpstr>Dimensionality Reduction</vt:lpstr>
      <vt:lpstr>Principal Component Analysis</vt:lpstr>
      <vt:lpstr>Before Oversampling</vt:lpstr>
      <vt:lpstr>After Oversampling</vt:lpstr>
      <vt:lpstr>The Model</vt:lpstr>
      <vt:lpstr>The Model ~ Ensemble Learning ~</vt:lpstr>
      <vt:lpstr>The Model ~ Ensemble Learning ~</vt:lpstr>
      <vt:lpstr>Cross-Validation </vt:lpstr>
      <vt:lpstr>Parameter Tuning </vt:lpstr>
      <vt:lpstr>Parameter Tuning </vt:lpstr>
      <vt:lpstr>The Performance Metrics</vt:lpstr>
      <vt:lpstr>The Findings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with DASS</dc:title>
  <cp:lastModifiedBy>Jamie Mortensen</cp:lastModifiedBy>
  <cp:revision>1</cp:revision>
  <dcterms:modified xsi:type="dcterms:W3CDTF">2022-06-06T20:34:53Z</dcterms:modified>
</cp:coreProperties>
</file>